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drawings/drawing1.xml" ContentType="application/vnd.openxmlformats-officedocument.drawingml.chartshape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12" r:id="rId2"/>
    <p:sldId id="334" r:id="rId3"/>
    <p:sldId id="333" r:id="rId4"/>
    <p:sldId id="330" r:id="rId5"/>
    <p:sldId id="266" r:id="rId6"/>
    <p:sldId id="335" r:id="rId7"/>
    <p:sldId id="336" r:id="rId8"/>
    <p:sldId id="337" r:id="rId9"/>
    <p:sldId id="338" r:id="rId10"/>
    <p:sldId id="339" r:id="rId11"/>
    <p:sldId id="340" r:id="rId12"/>
    <p:sldId id="341" r:id="rId13"/>
    <p:sldId id="342" r:id="rId14"/>
    <p:sldId id="343" r:id="rId15"/>
    <p:sldId id="269" r:id="rId16"/>
    <p:sldId id="347" r:id="rId17"/>
    <p:sldId id="346" r:id="rId18"/>
    <p:sldId id="344" r:id="rId19"/>
    <p:sldId id="345" r:id="rId20"/>
  </p:sldIdLst>
  <p:sldSz cx="12192000" cy="6858000"/>
  <p:notesSz cx="6858000" cy="9144000"/>
  <p:defaultTextStyle>
    <a:defPPr>
      <a:defRPr lang="ru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AA6E"/>
    <a:srgbClr val="770000"/>
    <a:srgbClr val="F7F089"/>
    <a:srgbClr val="1F84FF"/>
    <a:srgbClr val="36455C"/>
    <a:srgbClr val="E615EB"/>
    <a:srgbClr val="F0F1F4"/>
    <a:srgbClr val="E7E8ED"/>
    <a:srgbClr val="EBECF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25" autoAdjust="0"/>
    <p:restoredTop sz="94660"/>
  </p:normalViewPr>
  <p:slideViewPr>
    <p:cSldViewPr snapToGrid="0">
      <p:cViewPr varScale="1">
        <p:scale>
          <a:sx n="80" d="100"/>
          <a:sy n="80" d="100"/>
        </p:scale>
        <p:origin x="67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alari Renuka" userId="83d381bae1ec3c1f" providerId="LiveId" clId="{5B0327B0-7C9E-4D0D-9FA2-074CD51E6B7E}"/>
    <pc:docChg chg="undo custSel addSld delSld modSld">
      <pc:chgData name="Talari Renuka" userId="83d381bae1ec3c1f" providerId="LiveId" clId="{5B0327B0-7C9E-4D0D-9FA2-074CD51E6B7E}" dt="2025-01-06T13:13:31.437" v="11" actId="47"/>
      <pc:docMkLst>
        <pc:docMk/>
      </pc:docMkLst>
      <pc:sldChg chg="addSp delSp mod addAnim delAnim">
        <pc:chgData name="Talari Renuka" userId="83d381bae1ec3c1f" providerId="LiveId" clId="{5B0327B0-7C9E-4D0D-9FA2-074CD51E6B7E}" dt="2025-01-06T13:13:21.821" v="10" actId="478"/>
        <pc:sldMkLst>
          <pc:docMk/>
          <pc:sldMk cId="2092437080" sldId="330"/>
        </pc:sldMkLst>
        <pc:picChg chg="add del">
          <ac:chgData name="Talari Renuka" userId="83d381bae1ec3c1f" providerId="LiveId" clId="{5B0327B0-7C9E-4D0D-9FA2-074CD51E6B7E}" dt="2025-01-06T13:11:55.577" v="2" actId="478"/>
          <ac:picMkLst>
            <pc:docMk/>
            <pc:sldMk cId="2092437080" sldId="330"/>
            <ac:picMk id="3" creationId="{34152D46-A80D-49DA-B271-B1FE68508224}"/>
          </ac:picMkLst>
        </pc:picChg>
        <pc:picChg chg="add del">
          <ac:chgData name="Talari Renuka" userId="83d381bae1ec3c1f" providerId="LiveId" clId="{5B0327B0-7C9E-4D0D-9FA2-074CD51E6B7E}" dt="2025-01-06T13:13:21.821" v="10" actId="478"/>
          <ac:picMkLst>
            <pc:docMk/>
            <pc:sldMk cId="2092437080" sldId="330"/>
            <ac:picMk id="18" creationId="{BD81FB8D-097D-2BCA-59BB-CF4E5FD23CDE}"/>
          </ac:picMkLst>
        </pc:picChg>
      </pc:sldChg>
      <pc:sldChg chg="add del">
        <pc:chgData name="Talari Renuka" userId="83d381bae1ec3c1f" providerId="LiveId" clId="{5B0327B0-7C9E-4D0D-9FA2-074CD51E6B7E}" dt="2025-01-06T13:13:31.437" v="11" actId="47"/>
        <pc:sldMkLst>
          <pc:docMk/>
          <pc:sldMk cId="440810205" sldId="348"/>
        </pc:sldMkLst>
      </pc:sldChg>
      <pc:sldChg chg="add del">
        <pc:chgData name="Talari Renuka" userId="83d381bae1ec3c1f" providerId="LiveId" clId="{5B0327B0-7C9E-4D0D-9FA2-074CD51E6B7E}" dt="2025-01-06T13:13:00.167" v="7" actId="2890"/>
        <pc:sldMkLst>
          <pc:docMk/>
          <pc:sldMk cId="1986916894" sldId="348"/>
        </pc:sldMkLst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sng" strike="noStrike" kern="1200" cap="all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9.7764292122252974E-2"/>
          <c:y val="0.33783431917984269"/>
          <c:w val="0.81034882911050443"/>
          <c:h val="0.59533784604049711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2-1C7A-854D-8556-56C493C3F0A0}"/>
              </c:ext>
            </c:extLst>
          </c:dPt>
          <c:dPt>
            <c:idx val="1"/>
            <c:bubble3D val="0"/>
            <c:spPr>
              <a:solidFill>
                <a:srgbClr val="C00000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1C7A-854D-8556-56C493C3F0A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1C7A-854D-8556-56C493C3F0A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4-1C7A-854D-8556-56C493C3F0A0}"/>
              </c:ext>
            </c:extLst>
          </c:dPt>
          <c:dLbls>
            <c:dLbl>
              <c:idx val="0"/>
              <c:layout>
                <c:manualLayout>
                  <c:x val="-1.5372297062983448E-2"/>
                  <c:y val="1.411111111111111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1C7A-854D-8556-56C493C3F0A0}"/>
                </c:ext>
              </c:extLst>
            </c:dLbl>
            <c:dLbl>
              <c:idx val="1"/>
              <c:layout>
                <c:manualLayout>
                  <c:x val="7.7266056418078599E-2"/>
                  <c:y val="-3.023809523809526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304097322375831"/>
                      <c:h val="0.2208388888888888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1C7A-854D-8556-56C493C3F0A0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3-1C7A-854D-8556-56C493C3F0A0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4-1C7A-854D-8556-56C493C3F0A0}"/>
                </c:ext>
              </c:extLst>
            </c:dLbl>
            <c:spPr>
              <a:noFill/>
              <a:ln>
                <a:noFill/>
              </a:ln>
              <a:effectLst/>
            </c:sp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2"/>
                <c:pt idx="0">
                  <c:v>Weekday</c:v>
                </c:pt>
                <c:pt idx="1">
                  <c:v>Weekend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77</c:v>
                </c:pt>
                <c:pt idx="1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7A-854D-8556-56C493C3F0A0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9050" cap="flat" cmpd="sng" algn="ctr">
      <a:noFill/>
      <a:prstDash val="solid"/>
      <a:miter lim="800000"/>
    </a:ln>
    <a:effectLst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 sz="1200"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sng" strike="noStrike" kern="1200" cap="all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No.</a:t>
            </a:r>
            <a:r>
              <a:rPr lang="en-US" baseline="0" dirty="0"/>
              <a:t> of orders Vs Payment Type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sng" strike="noStrike" kern="1200" cap="all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0070457035377618"/>
          <c:y val="0.3299444083773645"/>
          <c:w val="0.83975215015275873"/>
          <c:h val="0.5953378460404971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Review Score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>
              <a:outerShdw blurRad="88900" sx="102000" sy="102000" algn="ctr" rotWithShape="0">
                <a:prstClr val="black">
                  <a:alpha val="1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27000" h="127000"/>
              <a:bevelB w="127000" h="1270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2-1C7A-854D-8556-56C493C3F0A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1C7A-854D-8556-56C493C3F0A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1C7A-854D-8556-56C493C3F0A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4-1C7A-854D-8556-56C493C3F0A0}"/>
              </c:ext>
            </c:extLst>
          </c:dPt>
          <c:dLbls>
            <c:dLbl>
              <c:idx val="0"/>
              <c:layout>
                <c:manualLayout>
                  <c:x val="5.2101903395699416E-3"/>
                  <c:y val="-5.4267943544838285E-2"/>
                </c:manualLayout>
              </c:layout>
              <c:tx>
                <c:rich>
                  <a:bodyPr rot="0" spcFirstLastPara="1" vertOverflow="ellipsis" vert="horz" wrap="square" anchor="ctr" anchorCtr="0"/>
                  <a:lstStyle/>
                  <a:p>
                    <a:pPr>
                      <a:defRPr sz="1200" b="1" i="0" u="none" strike="noStrike" kern="1200" spc="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2F587A7C-F261-F24B-964C-EB7CD9B71730}" type="CATEGORYNAME">
                      <a:rPr lang="en-US" smtClean="0"/>
                      <a:pPr>
                        <a:defRPr/>
                      </a:pPr>
                      <a:t>[CATEGORY NAME]</a:t>
                    </a:fld>
                    <a:r>
                      <a:rPr lang="en-US" baseline="0" dirty="0"/>
                      <a:t> </a:t>
                    </a:r>
                    <a:fld id="{AB6B11E7-C185-3A4D-A36B-043C28C4CBC9}" type="VALUE">
                      <a:rPr lang="en-US" baseline="0"/>
                      <a:pPr>
                        <a:defRPr/>
                      </a:pPr>
                      <a:t>[VALUE]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0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1C7A-854D-8556-56C493C3F0A0}"/>
                </c:ext>
              </c:extLst>
            </c:dLbl>
            <c:dLbl>
              <c:idx val="1"/>
              <c:layout>
                <c:manualLayout>
                  <c:x val="1.5518977002371721E-2"/>
                  <c:y val="-5.6537788118157822E-2"/>
                </c:manualLayout>
              </c:layout>
              <c:tx>
                <c:rich>
                  <a:bodyPr rot="0" spcFirstLastPara="1" vertOverflow="ellipsis" vert="horz" wrap="square" anchor="ctr" anchorCtr="0"/>
                  <a:lstStyle/>
                  <a:p>
                    <a:pPr>
                      <a:defRPr sz="1200" b="1" i="0" u="none" strike="noStrike" kern="1200" spc="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6564557-6A8A-C647-8FF5-D187D6778572}" type="CATEGORYNAME">
                      <a:rPr lang="en-US" smtClean="0"/>
                      <a:pPr>
                        <a:defRPr/>
                      </a:pPr>
                      <a:t>[CATEGORY NAME]</a:t>
                    </a:fld>
                    <a:r>
                      <a:rPr lang="en-US" baseline="0" dirty="0"/>
                      <a:t> </a:t>
                    </a:r>
                    <a:fld id="{1534699F-E314-5444-A6BB-C83201561ADC}" type="VALUE">
                      <a:rPr lang="en-US" baseline="0"/>
                      <a:pPr>
                        <a:defRPr/>
                      </a:pPr>
                      <a:t>[VALUE]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0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539903890232235"/>
                      <c:h val="0.11038038171740736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C7A-854D-8556-56C493C3F0A0}"/>
                </c:ext>
              </c:extLst>
            </c:dLbl>
            <c:dLbl>
              <c:idx val="2"/>
              <c:layout>
                <c:manualLayout>
                  <c:x val="2.3522722116081748E-2"/>
                  <c:y val="-3.6819587634203191E-2"/>
                </c:manualLayout>
              </c:layout>
              <c:tx>
                <c:rich>
                  <a:bodyPr rot="0" spcFirstLastPara="1" vertOverflow="ellipsis" vert="horz" wrap="square" anchor="ctr" anchorCtr="0"/>
                  <a:lstStyle/>
                  <a:p>
                    <a:pPr>
                      <a:defRPr sz="1200" b="1" i="0" u="none" strike="noStrike" kern="1200" spc="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03000A5E-235D-294E-9800-B2825B1F55E2}" type="CATEGORYNAME">
                      <a:rPr lang="en-US" smtClean="0"/>
                      <a:pPr>
                        <a:defRPr/>
                      </a:pPr>
                      <a:t>[CATEGORY NAME]</a:t>
                    </a:fld>
                    <a:r>
                      <a:rPr lang="en-US" baseline="0" dirty="0"/>
                      <a:t> </a:t>
                    </a:r>
                    <a:fld id="{6F1FE8BA-0FE2-9B42-9CBE-BB66E90720DD}" type="VALUE">
                      <a:rPr lang="en-US" baseline="0"/>
                      <a:pPr>
                        <a:defRPr/>
                      </a:pPr>
                      <a:t>[VALUE]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0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4928107522918446"/>
                      <c:h val="0.1305646240964678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C7A-854D-8556-56C493C3F0A0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0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1C7A-854D-8556-56C493C3F0A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>
                  <a:defRPr sz="1200" b="1" i="0" u="none" strike="noStrike" kern="1200" spc="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3"/>
                <c:pt idx="0">
                  <c:v>Credit Card</c:v>
                </c:pt>
                <c:pt idx="1">
                  <c:v>Debit Card</c:v>
                </c:pt>
                <c:pt idx="2">
                  <c:v>Voucher</c:v>
                </c:pt>
              </c:strCache>
            </c:strRef>
          </c:cat>
          <c:val>
            <c:numRef>
              <c:f>Sheet1!$B$2:$B$5</c:f>
              <c:numCache>
                <c:formatCode>\1\K</c:formatCode>
                <c:ptCount val="4"/>
                <c:pt idx="0" formatCode="\4\6\K">
                  <c:v>46000</c:v>
                </c:pt>
                <c:pt idx="1">
                  <c:v>1000</c:v>
                </c:pt>
                <c:pt idx="2" formatCode="\2\K">
                  <c:v>2000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7A-854D-8556-56C493C3F0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shape val="box"/>
        <c:axId val="68926271"/>
        <c:axId val="1042836592"/>
        <c:axId val="0"/>
      </c:bar3DChart>
      <c:catAx>
        <c:axId val="68926271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low"/>
        <c:crossAx val="1042836592"/>
        <c:crosses val="autoZero"/>
        <c:auto val="1"/>
        <c:lblAlgn val="ctr"/>
        <c:lblOffset val="100"/>
        <c:noMultiLvlLbl val="0"/>
      </c:catAx>
      <c:valAx>
        <c:axId val="1042836592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\4\6\K" sourceLinked="1"/>
        <c:majorTickMark val="out"/>
        <c:minorTickMark val="none"/>
        <c:tickLblPos val="nextTo"/>
        <c:crossAx val="689262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9050" cap="flat" cmpd="sng" algn="ctr">
      <a:noFill/>
      <a:prstDash val="solid"/>
      <a:miter lim="800000"/>
    </a:ln>
    <a:effectLst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 sz="1200"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sng" strike="noStrike" kern="1200" cap="all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36293630240576447"/>
          <c:y val="0.29864184462922505"/>
          <c:w val="0.61435203649649617"/>
          <c:h val="0.5953378460404971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Shipping Days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>
              <a:outerShdw blurRad="88900" sx="102000" sy="102000" algn="ctr" rotWithShape="0">
                <a:prstClr val="black">
                  <a:alpha val="1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27000" h="127000"/>
              <a:bevelB w="127000" h="1270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2-1C7A-854D-8556-56C493C3F0A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1C7A-854D-8556-56C493C3F0A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1C7A-854D-8556-56C493C3F0A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4-1C7A-854D-8556-56C493C3F0A0}"/>
              </c:ext>
            </c:extLst>
          </c:dPt>
          <c:dLbls>
            <c:dLbl>
              <c:idx val="0"/>
              <c:layout>
                <c:manualLayout>
                  <c:x val="2.1136908461602249E-2"/>
                  <c:y val="-4.2895894393186973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200" b="1" i="0" u="none" strike="noStrike" kern="1200" spc="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6582ECF-BF34-B542-ADF5-B27F1819C501}" type="CATEGORYNAME">
                      <a:rPr lang="en-US" smtClean="0"/>
                      <a:pPr>
                        <a:defRPr/>
                      </a:pPr>
                      <a:t>[CATEGORY NAME]</a:t>
                    </a:fld>
                    <a:r>
                      <a:rPr lang="en-US" baseline="0" dirty="0"/>
                      <a:t> </a:t>
                    </a:r>
                    <a:fld id="{8940B2C9-9293-2E44-903E-DC52E7D3DDF4}" type="VALUE">
                      <a:rPr lang="en-US" baseline="0"/>
                      <a:pPr>
                        <a:defRPr/>
                      </a:pPr>
                      <a:t>[VALUE]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3815531224827108"/>
                      <c:h val="0.115047495179503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1C7A-854D-8556-56C493C3F0A0}"/>
                </c:ext>
              </c:extLst>
            </c:dLbl>
            <c:dLbl>
              <c:idx val="1"/>
              <c:layout>
                <c:manualLayout>
                  <c:x val="7.7266056418078599E-2"/>
                  <c:y val="-3.0238095238095265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304097322375831"/>
                      <c:h val="0.2208388888888888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1C7A-854D-8556-56C493C3F0A0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1C7A-854D-8556-56C493C3F0A0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1C7A-854D-8556-56C493C3F0A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spc="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1"/>
                <c:pt idx="0">
                  <c:v>Pet Shop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7A-854D-8556-56C493C3F0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5"/>
        <c:gapDepth val="90"/>
        <c:shape val="box"/>
        <c:axId val="711463616"/>
        <c:axId val="1042687040"/>
        <c:axId val="0"/>
      </c:bar3DChart>
      <c:catAx>
        <c:axId val="71146361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042687040"/>
        <c:crosses val="autoZero"/>
        <c:auto val="1"/>
        <c:lblAlgn val="ctr"/>
        <c:lblOffset val="100"/>
        <c:noMultiLvlLbl val="0"/>
      </c:catAx>
      <c:valAx>
        <c:axId val="1042687040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711463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9050" cap="flat" cmpd="sng" algn="ctr">
      <a:noFill/>
      <a:prstDash val="solid"/>
      <a:miter lim="800000"/>
    </a:ln>
    <a:effectLst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 sz="1200"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sng" strike="noStrike" kern="1200" cap="all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 u="sng" dirty="0"/>
              <a:t>Avg.</a:t>
            </a:r>
            <a:r>
              <a:rPr lang="en-US" u="sng" baseline="0" dirty="0"/>
              <a:t> Price &amp; payment value</a:t>
            </a:r>
            <a:endParaRPr lang="en-US" u="sng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40" b="1" i="0" u="sng" strike="noStrike" kern="1200" cap="all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31161528445550407"/>
          <c:y val="0.29864184462922505"/>
          <c:w val="0.66567324614131895"/>
          <c:h val="0.64165610173975518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>
              <a:outerShdw blurRad="88900" sx="102000" sy="102000" algn="ctr" rotWithShape="0">
                <a:prstClr val="black">
                  <a:alpha val="10000"/>
                </a:prstClr>
              </a:outerShdw>
            </a:effectLst>
            <a:scene3d>
              <a:camera prst="orthographicFront"/>
              <a:lightRig rig="threePt" dir="t"/>
            </a:scene3d>
            <a:sp3d>
              <a:bevelT w="127000" h="127000"/>
              <a:bevelB w="127000" h="127000"/>
            </a:sp3d>
          </c:spPr>
          <c:invertIfNegative val="0"/>
          <c:dPt>
            <c:idx val="0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2-1C7A-854D-8556-56C493C3F0A0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1C7A-854D-8556-56C493C3F0A0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3-1C7A-854D-8556-56C493C3F0A0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4-1C7A-854D-8556-56C493C3F0A0}"/>
              </c:ext>
            </c:extLst>
          </c:dPt>
          <c:dLbls>
            <c:dLbl>
              <c:idx val="0"/>
              <c:layout>
                <c:manualLayout>
                  <c:x val="4.6406930255528927E-3"/>
                  <c:y val="-4.6458839428166962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200" b="1" i="0" u="none" strike="noStrike" kern="1200" spc="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C6582ECF-BF34-B542-ADF5-B27F1819C501}" type="CATEGORYNAME">
                      <a:rPr lang="en-US" smtClean="0"/>
                      <a:pPr>
                        <a:defRPr/>
                      </a:pPr>
                      <a:t>[CATEGORY NAME]</a:t>
                    </a:fld>
                    <a:r>
                      <a:rPr lang="en-US" baseline="0" dirty="0"/>
                      <a:t> </a:t>
                    </a:r>
                    <a:fld id="{8940B2C9-9293-2E44-903E-DC52E7D3DDF4}" type="VALUE">
                      <a:rPr lang="en-US" baseline="0"/>
                      <a:pPr>
                        <a:defRPr/>
                      </a:pPr>
                      <a:t>[VALUE]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051632274111326"/>
                      <c:h val="0.11504749517950369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1C7A-854D-8556-56C493C3F0A0}"/>
                </c:ext>
              </c:extLst>
            </c:dLbl>
            <c:dLbl>
              <c:idx val="1"/>
              <c:layout>
                <c:manualLayout>
                  <c:x val="1.86132850102801E-2"/>
                  <c:y val="-4.4489821339347507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sz="1200" b="1" i="0" u="none" strike="noStrike" kern="1200" spc="0" baseline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B9885798-FB83-E94B-8401-E4058265A92F}" type="CATEGORYNAME">
                      <a:rPr lang="en-US" smtClean="0"/>
                      <a:pPr>
                        <a:defRPr/>
                      </a:pPr>
                      <a:t>[CATEGORY NAME]</a:t>
                    </a:fld>
                    <a:r>
                      <a:rPr lang="en-US" baseline="0" dirty="0"/>
                      <a:t> </a:t>
                    </a:r>
                    <a:fld id="{1C5CFCC1-7DAF-6348-851B-9650C8DCF8DF}" type="VALUE">
                      <a:rPr lang="en-US" baseline="0"/>
                      <a:pPr>
                        <a:defRPr/>
                      </a:pPr>
                      <a:t>[VALUE]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0835157330389923"/>
                      <c:h val="0.12107644705365485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C7A-854D-8556-56C493C3F0A0}"/>
                </c:ext>
              </c:extLst>
            </c:dLbl>
            <c:dLbl>
              <c:idx val="2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3-1C7A-854D-8556-56C493C3F0A0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1200" b="1" i="0" u="none" strike="noStrike" kern="1200" spc="0" baseline="0">
                      <a:solidFill>
                        <a:schemeClr val="dk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1C7A-854D-8556-56C493C3F0A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spc="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Sheet1!$A$2:$A$5</c:f>
              <c:strCache>
                <c:ptCount val="2"/>
                <c:pt idx="0">
                  <c:v>Avg Price</c:v>
                </c:pt>
                <c:pt idx="1">
                  <c:v>Avg Payment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111</c:v>
                </c:pt>
                <c:pt idx="1">
                  <c:v>135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7A-854D-8556-56C493C3F0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60"/>
        <c:gapDepth val="85"/>
        <c:shape val="box"/>
        <c:axId val="711463616"/>
        <c:axId val="1042687040"/>
        <c:axId val="0"/>
      </c:bar3DChart>
      <c:catAx>
        <c:axId val="71146361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042687040"/>
        <c:crosses val="autoZero"/>
        <c:auto val="1"/>
        <c:lblAlgn val="ctr"/>
        <c:lblOffset val="100"/>
        <c:noMultiLvlLbl val="0"/>
      </c:catAx>
      <c:valAx>
        <c:axId val="1042687040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crossAx val="711463616"/>
        <c:crosses val="autoZero"/>
        <c:crossBetween val="between"/>
      </c:valAx>
      <c:spPr>
        <a:noFill/>
        <a:ln w="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9050" cap="flat" cmpd="sng" algn="ctr">
      <a:noFill/>
      <a:prstDash val="solid"/>
      <a:miter lim="800000"/>
    </a:ln>
    <a:effectLst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 sz="1200"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8"/>
    </mc:Choice>
    <mc:Fallback>
      <c:style val="8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40" b="1" i="0" u="sng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440" b="1" u="sng" dirty="0">
                <a:solidFill>
                  <a:schemeClr val="tx1"/>
                </a:solidFill>
              </a:rPr>
              <a:t>REVIEW</a:t>
            </a:r>
            <a:r>
              <a:rPr lang="en-US" sz="1440" b="1" u="sng" baseline="0" dirty="0">
                <a:solidFill>
                  <a:schemeClr val="tx1"/>
                </a:solidFill>
              </a:rPr>
              <a:t> SCORES BY SHIPPING DAYS</a:t>
            </a:r>
            <a:endParaRPr lang="en-US" sz="1440" b="1" u="sng" dirty="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21914486829355312"/>
          <c:y val="0.23663116520083247"/>
          <c:w val="0.66567324614131895"/>
          <c:h val="0.61995251551790431"/>
        </c:manualLayout>
      </c:layout>
      <c:bar3D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Avg Shipping Days 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  <a:scene3d>
              <a:camera prst="orthographicFront"/>
              <a:lightRig rig="threePt" dir="t"/>
            </a:scene3d>
            <a:sp3d>
              <a:bevelT/>
            </a:sp3d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1C7A-854D-8556-56C493C3F0A0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1C7A-854D-8556-56C493C3F0A0}"/>
              </c:ext>
            </c:extLst>
          </c:dPt>
          <c:dPt>
            <c:idx val="2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1C7A-854D-8556-56C493C3F0A0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4-1C7A-854D-8556-56C493C3F0A0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r>
                      <a:rPr lang="en-US" dirty="0"/>
                      <a:t>21</a:t>
                    </a: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howDataLabelsRange val="0"/>
                </c:ext>
                <c:ext xmlns:c16="http://schemas.microsoft.com/office/drawing/2014/chart" uri="{C3380CC4-5D6E-409C-BE32-E72D297353CC}">
                  <c16:uniqueId val="{00000002-1C7A-854D-8556-56C493C3F0A0}"/>
                </c:ext>
              </c:extLst>
            </c:dLbl>
            <c:dLbl>
              <c:idx val="1"/>
              <c:tx>
                <c:rich>
                  <a:bodyPr/>
                  <a:lstStyle/>
                  <a:p>
                    <a:fld id="{1C5CFCC1-7DAF-6348-851B-9650C8DCF8DF}" type="VALUE">
                      <a:rPr lang="en-US" smtClean="0"/>
                      <a:pPr/>
                      <a:t>[VALUE]</a:t>
                    </a:fld>
                    <a:endParaRPr lang="en-IN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C7A-854D-8556-56C493C3F0A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B5B39F02-6901-864E-A909-275B115DD62B}" type="VALUE">
                      <a:rPr lang="en-US" baseline="0" smtClean="0"/>
                      <a:pPr/>
                      <a:t>[VALUE]</a:t>
                    </a:fld>
                    <a:endParaRPr lang="en-IN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C7A-854D-8556-56C493C3F0A0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99CD6524-21E8-D143-ADBE-E3C41B4BFE14}" type="VALUE">
                      <a:rPr lang="en-US" baseline="0" smtClean="0"/>
                      <a:pPr/>
                      <a:t>[VALUE]</a:t>
                    </a:fld>
                    <a:endParaRPr lang="en-IN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1C7A-854D-8556-56C493C3F0A0}"/>
                </c:ext>
              </c:extLst>
            </c:dLbl>
            <c:dLbl>
              <c:idx val="4"/>
              <c:tx>
                <c:rich>
                  <a:bodyPr/>
                  <a:lstStyle/>
                  <a:p>
                    <a:fld id="{818F9C67-65CF-BE46-8943-4BEDC2B6AC67}" type="VALUE">
                      <a:rPr lang="en-US" baseline="0" smtClean="0"/>
                      <a:pPr/>
                      <a:t>[VALUE]</a:t>
                    </a:fld>
                    <a:endParaRPr lang="en-IN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8-8DCD-B84C-9BBB-68A37494C90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1080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0"/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21</c:v>
                </c:pt>
                <c:pt idx="1">
                  <c:v>17</c:v>
                </c:pt>
                <c:pt idx="2">
                  <c:v>14</c:v>
                </c:pt>
                <c:pt idx="3">
                  <c:v>12</c:v>
                </c:pt>
                <c:pt idx="4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7A-854D-8556-56C493C3F0A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90"/>
        <c:shape val="box"/>
        <c:axId val="711463616"/>
        <c:axId val="1042687040"/>
        <c:axId val="0"/>
      </c:bar3DChart>
      <c:catAx>
        <c:axId val="7114636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0">
            <a:noFill/>
          </a:ln>
          <a:effectLst/>
        </c:spPr>
        <c:txPr>
          <a:bodyPr rot="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42687040"/>
        <c:crosses val="autoZero"/>
        <c:auto val="1"/>
        <c:lblAlgn val="ctr"/>
        <c:lblOffset val="100"/>
        <c:noMultiLvlLbl val="0"/>
      </c:catAx>
      <c:valAx>
        <c:axId val="1042687040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711463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>
      <a:outerShdw blurRad="63500" sx="102000" sy="102000" algn="ctr" rotWithShape="0">
        <a:prstClr val="black">
          <a:alpha val="40000"/>
        </a:prstClr>
      </a:outerShdw>
    </a:effectLst>
  </c:spPr>
  <c:txPr>
    <a:bodyPr/>
    <a:lstStyle/>
    <a:p>
      <a:pPr>
        <a:defRPr/>
      </a:pPr>
      <a:endParaRPr lang="en-US"/>
    </a:p>
  </c:txPr>
  <c:externalData r:id="rId1">
    <c:autoUpdate val="0"/>
  </c:externalData>
  <c:userShapes r:id="rId2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3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colors4.xml><?xml version="1.0" encoding="utf-8"?>
<cs:colorStyle xmlns:cs="http://schemas.microsoft.com/office/drawing/2012/chartStyle" xmlns:a="http://schemas.openxmlformats.org/drawingml/2006/main" meth="withinLinear" id="19">
  <a:schemeClr val="accent6"/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0.15732</cdr:x>
      <cdr:y>0.56114</cdr:y>
    </cdr:from>
    <cdr:to>
      <cdr:x>0.23127</cdr:x>
      <cdr:y>0.64844</cdr:y>
    </cdr:to>
    <cdr:sp macro="" textlink="">
      <cdr:nvSpPr>
        <cdr:cNvPr id="2" name="TextBox 1">
          <a:extLst xmlns:a="http://schemas.openxmlformats.org/drawingml/2006/main">
            <a:ext uri="{FF2B5EF4-FFF2-40B4-BE49-F238E27FC236}">
              <a16:creationId xmlns:a16="http://schemas.microsoft.com/office/drawing/2014/main" id="{1FC8BB47-1CBC-381E-4542-5C7D83744185}"/>
            </a:ext>
          </a:extLst>
        </cdr:cNvPr>
        <cdr:cNvSpPr txBox="1"/>
      </cdr:nvSpPr>
      <cdr:spPr>
        <a:xfrm xmlns:a="http://schemas.openxmlformats.org/drawingml/2006/main" rot="16200000">
          <a:off x="461639" y="2355402"/>
          <a:ext cx="357587" cy="24374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pPr algn="ctr"/>
          <a:r>
            <a:rPr lang="en-US" dirty="0"/>
            <a:t>Days</a:t>
          </a:r>
          <a:endParaRPr lang="en-US" sz="1100" dirty="0"/>
        </a:p>
      </cdr:txBody>
    </cdr:sp>
  </cdr:relSizeAnchor>
  <cdr:relSizeAnchor xmlns:cdr="http://schemas.openxmlformats.org/drawingml/2006/chartDrawing">
    <cdr:from>
      <cdr:x>0.49156</cdr:x>
      <cdr:y>0.91849</cdr:y>
    </cdr:from>
    <cdr:to>
      <cdr:x>0.60004</cdr:x>
      <cdr:y>0.978</cdr:y>
    </cdr:to>
    <cdr:sp macro="" textlink="">
      <cdr:nvSpPr>
        <cdr:cNvPr id="3" name="TextBox 1">
          <a:extLst xmlns:a="http://schemas.openxmlformats.org/drawingml/2006/main">
            <a:ext uri="{FF2B5EF4-FFF2-40B4-BE49-F238E27FC236}">
              <a16:creationId xmlns:a16="http://schemas.microsoft.com/office/drawing/2014/main" id="{053240A2-ABA1-2EB5-B5AF-0F4404E8B7EA}"/>
            </a:ext>
          </a:extLst>
        </cdr:cNvPr>
        <cdr:cNvSpPr txBox="1"/>
      </cdr:nvSpPr>
      <cdr:spPr>
        <a:xfrm xmlns:a="http://schemas.openxmlformats.org/drawingml/2006/main">
          <a:off x="1620267" y="3762213"/>
          <a:ext cx="357587" cy="24374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non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US" dirty="0"/>
            <a:t>Review Scores</a:t>
          </a:r>
          <a:endParaRPr lang="en-US" sz="1100" dirty="0"/>
        </a:p>
      </cdr:txBody>
    </cdr:sp>
  </cdr:relSizeAnchor>
</c:userShape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C928E-2153-42D9-81E5-AB23837C1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F48D02-6396-48C9-A804-9F064E022F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B0DE9-9ECF-4881-BC25-7571E6754C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DF9FE-88FA-4848-A75E-273263327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AA549-BA41-4EFC-ACBA-752E2AEAD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3734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70E65-76CC-4A40-958E-839C4F6F3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9B1202-E766-46A9-8377-1F09BE2D9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F9D64-4BFB-43CA-B68F-394101B86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CD0A3C-0552-4B74-B9D2-DC81918AF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79AACE-DCC2-4870-B83A-30B8A542B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74004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547F9D-70E0-4113-9C37-046431757E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74D4F-3332-4902-B6E7-09BC923AC2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3085F-AD3A-4465-90C1-0416AB1B3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088D36-6B5A-4C6C-B284-2CFE7BEE1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4C20F7-4B69-42D0-A31B-3A91C3684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953693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496549-F3AF-4ACD-BA40-23F8B8FE4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BB2D2-3AED-4261-9DCB-188D867F71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6E5079-4575-4E3C-B89C-CF09F28436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B3BF3-593A-428A-B7CA-835C93571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E3593-8550-4C17-9DA5-4A3BBD30C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99568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490C-A853-425E-9F7A-75287AE9D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0DE3B-7C62-4E01-8426-AA2C0D3F9B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9369C-D7F4-499E-B385-6924CFE41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002ED4-B656-459C-899A-BDD254C24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8223B8-1147-4CBB-B004-7540CF221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412913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27DE5-9E1E-4B93-A160-2A917C51F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BAF86B-E201-414B-B1EB-85C77F7975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4A7DA7-A18B-47F6-B0B8-7B255E35B9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8AF66A-6768-4BE6-A3D4-02CBB22FA4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6E282-0729-44C0-A06A-8EFC5929F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77CB21-7249-481D-8978-C3E141316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976837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478196-76CE-4130-A994-F64DE80F5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036E4C-47DF-4C4E-865B-625A2F623B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177487-E9C5-4089-8B13-ABA2DF5DE8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FB98EA-58ED-4BDE-9EC4-104F63AB16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224F83-70AD-4CE7-A749-B99565B6CA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21CE94-4C90-49F7-87F6-363176F44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ACD6E6-4E07-4895-B40D-FE721D02A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4127FBD-F66A-4871-B4E4-B2EFA7279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893287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521F9-12B5-404E-B333-6ABF27268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FECC08-35BA-4392-BEBB-BFAB488A9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3013B3-3C7F-4E8D-8638-DEC55A7F2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56A77B-3840-40CE-8577-048402174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74457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CED067-4D94-477F-A07D-1B0EC43D2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22A4ED-0C98-4475-9C06-AD916F71E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8D6E3D-10BB-49CF-A63D-A365A6EB7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40027050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46B3E-B52F-4879-AC7A-A291F3A11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7BFA2-C1ED-44E4-8C46-7FFEE35C11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FAFAF7-1380-4CF3-B027-4A61F4425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A4867-64A6-47C4-AF43-869000995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83DBD5-7188-4307-92E8-E87BA5546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F6C532-05DB-4B89-94B5-EBBA0EA3F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88919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D92EB-6068-431B-9583-E4D80E8D73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DA0F6E-7219-4D57-8FB7-8BB28A60F1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6D0F8D-5A65-4F2B-8DBB-EE65A5D1E4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B3982F-6745-430F-B8C4-023C061C7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C6CEF4-B032-4307-8D69-DC05DB6C1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F44498-5EEB-47DB-90C1-71F5A79BA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23723342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8F9F7A-05D2-483F-A391-50DADE99D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9584B3-2C23-41BE-9DF8-1CAC188A85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2DFCE-D57C-4A3B-B7EC-88E0BDEF56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76929C-2F64-4A7E-A189-FC2593FED488}" type="datetimeFigureOut">
              <a:rPr lang="ru-UA" smtClean="0"/>
              <a:t>01/06/2025</a:t>
            </a:fld>
            <a:endParaRPr lang="ru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7CE8B-F3B1-4816-91AA-454C0EE84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A9A0F2-71BA-4E76-A2C7-8D24685673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08ADF7-8DD0-42C8-AA48-8BEDCFD331AB}" type="slidenum">
              <a:rPr lang="ru-UA" smtClean="0"/>
              <a:t>‹#›</a:t>
            </a:fld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339536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Blue_Pressed">
            <a:extLst>
              <a:ext uri="{FF2B5EF4-FFF2-40B4-BE49-F238E27FC236}">
                <a16:creationId xmlns:a16="http://schemas.microsoft.com/office/drawing/2014/main" id="{20BA0E11-9BD0-48F0-8296-9F4F27467E11}"/>
              </a:ext>
            </a:extLst>
          </p:cNvPr>
          <p:cNvSpPr>
            <a:spLocks/>
          </p:cNvSpPr>
          <p:nvPr/>
        </p:nvSpPr>
        <p:spPr bwMode="auto">
          <a:xfrm>
            <a:off x="3701712" y="4371601"/>
            <a:ext cx="4899024" cy="1219200"/>
          </a:xfrm>
          <a:custGeom>
            <a:avLst/>
            <a:gdLst>
              <a:gd name="T0" fmla="*/ 2584 w 2950"/>
              <a:gd name="T1" fmla="*/ 732 h 732"/>
              <a:gd name="T2" fmla="*/ 366 w 2950"/>
              <a:gd name="T3" fmla="*/ 732 h 732"/>
              <a:gd name="T4" fmla="*/ 0 w 2950"/>
              <a:gd name="T5" fmla="*/ 366 h 732"/>
              <a:gd name="T6" fmla="*/ 366 w 2950"/>
              <a:gd name="T7" fmla="*/ 0 h 732"/>
              <a:gd name="T8" fmla="*/ 2584 w 2950"/>
              <a:gd name="T9" fmla="*/ 0 h 732"/>
              <a:gd name="T10" fmla="*/ 2950 w 2950"/>
              <a:gd name="T11" fmla="*/ 366 h 732"/>
              <a:gd name="T12" fmla="*/ 2584 w 2950"/>
              <a:gd name="T13" fmla="*/ 732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50" h="732">
                <a:moveTo>
                  <a:pt x="2584" y="732"/>
                </a:moveTo>
                <a:cubicBezTo>
                  <a:pt x="366" y="732"/>
                  <a:pt x="366" y="732"/>
                  <a:pt x="366" y="732"/>
                </a:cubicBezTo>
                <a:cubicBezTo>
                  <a:pt x="164" y="732"/>
                  <a:pt x="0" y="568"/>
                  <a:pt x="0" y="366"/>
                </a:cubicBezTo>
                <a:cubicBezTo>
                  <a:pt x="0" y="164"/>
                  <a:pt x="164" y="0"/>
                  <a:pt x="366" y="0"/>
                </a:cubicBezTo>
                <a:cubicBezTo>
                  <a:pt x="2584" y="0"/>
                  <a:pt x="2584" y="0"/>
                  <a:pt x="2584" y="0"/>
                </a:cubicBezTo>
                <a:cubicBezTo>
                  <a:pt x="2786" y="0"/>
                  <a:pt x="2950" y="164"/>
                  <a:pt x="2950" y="366"/>
                </a:cubicBezTo>
                <a:cubicBezTo>
                  <a:pt x="2950" y="568"/>
                  <a:pt x="2786" y="732"/>
                  <a:pt x="2584" y="73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innerShdw blurRad="317500" dist="88900" dir="13200000">
              <a:schemeClr val="accent4">
                <a:lumMod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6" name="Grey_unpressed">
            <a:extLst>
              <a:ext uri="{FF2B5EF4-FFF2-40B4-BE49-F238E27FC236}">
                <a16:creationId xmlns:a16="http://schemas.microsoft.com/office/drawing/2014/main" id="{E1DBE706-C837-440A-B7FD-B8C137EBC0E5}"/>
              </a:ext>
            </a:extLst>
          </p:cNvPr>
          <p:cNvSpPr>
            <a:spLocks/>
          </p:cNvSpPr>
          <p:nvPr/>
        </p:nvSpPr>
        <p:spPr bwMode="auto">
          <a:xfrm>
            <a:off x="3667714" y="4354679"/>
            <a:ext cx="4967020" cy="1236122"/>
          </a:xfrm>
          <a:custGeom>
            <a:avLst/>
            <a:gdLst>
              <a:gd name="T0" fmla="*/ 2584 w 2950"/>
              <a:gd name="T1" fmla="*/ 732 h 732"/>
              <a:gd name="T2" fmla="*/ 366 w 2950"/>
              <a:gd name="T3" fmla="*/ 732 h 732"/>
              <a:gd name="T4" fmla="*/ 0 w 2950"/>
              <a:gd name="T5" fmla="*/ 366 h 732"/>
              <a:gd name="T6" fmla="*/ 366 w 2950"/>
              <a:gd name="T7" fmla="*/ 0 h 732"/>
              <a:gd name="T8" fmla="*/ 2584 w 2950"/>
              <a:gd name="T9" fmla="*/ 0 h 732"/>
              <a:gd name="T10" fmla="*/ 2950 w 2950"/>
              <a:gd name="T11" fmla="*/ 366 h 732"/>
              <a:gd name="T12" fmla="*/ 2584 w 2950"/>
              <a:gd name="T13" fmla="*/ 732 h 7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950" h="732">
                <a:moveTo>
                  <a:pt x="2584" y="732"/>
                </a:moveTo>
                <a:cubicBezTo>
                  <a:pt x="366" y="732"/>
                  <a:pt x="366" y="732"/>
                  <a:pt x="366" y="732"/>
                </a:cubicBezTo>
                <a:cubicBezTo>
                  <a:pt x="164" y="732"/>
                  <a:pt x="0" y="568"/>
                  <a:pt x="0" y="366"/>
                </a:cubicBezTo>
                <a:cubicBezTo>
                  <a:pt x="0" y="164"/>
                  <a:pt x="164" y="0"/>
                  <a:pt x="366" y="0"/>
                </a:cubicBezTo>
                <a:cubicBezTo>
                  <a:pt x="2584" y="0"/>
                  <a:pt x="2584" y="0"/>
                  <a:pt x="2584" y="0"/>
                </a:cubicBezTo>
                <a:cubicBezTo>
                  <a:pt x="2786" y="0"/>
                  <a:pt x="2950" y="164"/>
                  <a:pt x="2950" y="366"/>
                </a:cubicBezTo>
                <a:cubicBezTo>
                  <a:pt x="2950" y="568"/>
                  <a:pt x="2786" y="732"/>
                  <a:pt x="2584" y="732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90000"/>
                  <a:lumOff val="10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3175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U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B250E1A-79B3-4F31-8E91-D83AF1CCE0A7}"/>
              </a:ext>
            </a:extLst>
          </p:cNvPr>
          <p:cNvSpPr/>
          <p:nvPr/>
        </p:nvSpPr>
        <p:spPr>
          <a:xfrm>
            <a:off x="3905867" y="4509498"/>
            <a:ext cx="945534" cy="945534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25218ED1-E634-47A0-9E6E-F92C032F4358}"/>
              </a:ext>
            </a:extLst>
          </p:cNvPr>
          <p:cNvGrpSpPr/>
          <p:nvPr/>
        </p:nvGrpSpPr>
        <p:grpSpPr>
          <a:xfrm>
            <a:off x="4173304" y="1713592"/>
            <a:ext cx="1115150" cy="1879882"/>
            <a:chOff x="2197100" y="1382711"/>
            <a:chExt cx="2632075" cy="4437064"/>
          </a:xfrm>
        </p:grpSpPr>
        <p:sp>
          <p:nvSpPr>
            <p:cNvPr id="54" name="Freeform 6">
              <a:extLst>
                <a:ext uri="{FF2B5EF4-FFF2-40B4-BE49-F238E27FC236}">
                  <a16:creationId xmlns:a16="http://schemas.microsoft.com/office/drawing/2014/main" id="{58D7E78C-799F-4E56-8B4D-AE6C140117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7100" y="1382712"/>
              <a:ext cx="2632075" cy="4437063"/>
            </a:xfrm>
            <a:custGeom>
              <a:avLst/>
              <a:gdLst>
                <a:gd name="T0" fmla="*/ 1658 w 1658"/>
                <a:gd name="T1" fmla="*/ 2795 h 2795"/>
                <a:gd name="T2" fmla="*/ 0 w 1658"/>
                <a:gd name="T3" fmla="*/ 2795 h 2795"/>
                <a:gd name="T4" fmla="*/ 0 w 1658"/>
                <a:gd name="T5" fmla="*/ 0 h 2795"/>
                <a:gd name="T6" fmla="*/ 1658 w 1658"/>
                <a:gd name="T7" fmla="*/ 0 h 2795"/>
                <a:gd name="T8" fmla="*/ 1658 w 1658"/>
                <a:gd name="T9" fmla="*/ 607 h 2795"/>
                <a:gd name="T10" fmla="*/ 756 w 1658"/>
                <a:gd name="T11" fmla="*/ 607 h 2795"/>
                <a:gd name="T12" fmla="*/ 756 w 1658"/>
                <a:gd name="T13" fmla="*/ 1047 h 2795"/>
                <a:gd name="T14" fmla="*/ 1591 w 1658"/>
                <a:gd name="T15" fmla="*/ 1047 h 2795"/>
                <a:gd name="T16" fmla="*/ 1591 w 1658"/>
                <a:gd name="T17" fmla="*/ 1652 h 2795"/>
                <a:gd name="T18" fmla="*/ 756 w 1658"/>
                <a:gd name="T19" fmla="*/ 1652 h 2795"/>
                <a:gd name="T20" fmla="*/ 756 w 1658"/>
                <a:gd name="T21" fmla="*/ 2180 h 2795"/>
                <a:gd name="T22" fmla="*/ 1658 w 1658"/>
                <a:gd name="T23" fmla="*/ 2180 h 2795"/>
                <a:gd name="T24" fmla="*/ 1658 w 1658"/>
                <a:gd name="T25" fmla="*/ 2795 h 2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8" h="2795">
                  <a:moveTo>
                    <a:pt x="1658" y="2795"/>
                  </a:moveTo>
                  <a:lnTo>
                    <a:pt x="0" y="2795"/>
                  </a:lnTo>
                  <a:lnTo>
                    <a:pt x="0" y="0"/>
                  </a:lnTo>
                  <a:lnTo>
                    <a:pt x="1658" y="0"/>
                  </a:lnTo>
                  <a:lnTo>
                    <a:pt x="1658" y="607"/>
                  </a:lnTo>
                  <a:lnTo>
                    <a:pt x="756" y="607"/>
                  </a:lnTo>
                  <a:lnTo>
                    <a:pt x="756" y="1047"/>
                  </a:lnTo>
                  <a:lnTo>
                    <a:pt x="1591" y="1047"/>
                  </a:lnTo>
                  <a:lnTo>
                    <a:pt x="1591" y="1652"/>
                  </a:lnTo>
                  <a:lnTo>
                    <a:pt x="756" y="1652"/>
                  </a:lnTo>
                  <a:lnTo>
                    <a:pt x="756" y="2180"/>
                  </a:lnTo>
                  <a:lnTo>
                    <a:pt x="1658" y="2180"/>
                  </a:lnTo>
                  <a:lnTo>
                    <a:pt x="1658" y="2795"/>
                  </a:lnTo>
                  <a:close/>
                </a:path>
              </a:pathLst>
            </a:custGeom>
            <a:solidFill>
              <a:schemeClr val="bg2"/>
            </a:solidFill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100D25AB-D624-4A5B-91D0-12C2B8FDB2A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7100" y="1382711"/>
              <a:ext cx="2632075" cy="4437063"/>
            </a:xfrm>
            <a:custGeom>
              <a:avLst/>
              <a:gdLst>
                <a:gd name="T0" fmla="*/ 1658 w 1658"/>
                <a:gd name="T1" fmla="*/ 2795 h 2795"/>
                <a:gd name="T2" fmla="*/ 0 w 1658"/>
                <a:gd name="T3" fmla="*/ 2795 h 2795"/>
                <a:gd name="T4" fmla="*/ 0 w 1658"/>
                <a:gd name="T5" fmla="*/ 0 h 2795"/>
                <a:gd name="T6" fmla="*/ 1658 w 1658"/>
                <a:gd name="T7" fmla="*/ 0 h 2795"/>
                <a:gd name="T8" fmla="*/ 1658 w 1658"/>
                <a:gd name="T9" fmla="*/ 607 h 2795"/>
                <a:gd name="T10" fmla="*/ 756 w 1658"/>
                <a:gd name="T11" fmla="*/ 607 h 2795"/>
                <a:gd name="T12" fmla="*/ 756 w 1658"/>
                <a:gd name="T13" fmla="*/ 1047 h 2795"/>
                <a:gd name="T14" fmla="*/ 1591 w 1658"/>
                <a:gd name="T15" fmla="*/ 1047 h 2795"/>
                <a:gd name="T16" fmla="*/ 1591 w 1658"/>
                <a:gd name="T17" fmla="*/ 1652 h 2795"/>
                <a:gd name="T18" fmla="*/ 756 w 1658"/>
                <a:gd name="T19" fmla="*/ 1652 h 2795"/>
                <a:gd name="T20" fmla="*/ 756 w 1658"/>
                <a:gd name="T21" fmla="*/ 2180 h 2795"/>
                <a:gd name="T22" fmla="*/ 1658 w 1658"/>
                <a:gd name="T23" fmla="*/ 2180 h 2795"/>
                <a:gd name="T24" fmla="*/ 1658 w 1658"/>
                <a:gd name="T25" fmla="*/ 2795 h 2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58" h="2795">
                  <a:moveTo>
                    <a:pt x="1658" y="2795"/>
                  </a:moveTo>
                  <a:lnTo>
                    <a:pt x="0" y="2795"/>
                  </a:lnTo>
                  <a:lnTo>
                    <a:pt x="0" y="0"/>
                  </a:lnTo>
                  <a:lnTo>
                    <a:pt x="1658" y="0"/>
                  </a:lnTo>
                  <a:lnTo>
                    <a:pt x="1658" y="607"/>
                  </a:lnTo>
                  <a:lnTo>
                    <a:pt x="756" y="607"/>
                  </a:lnTo>
                  <a:lnTo>
                    <a:pt x="756" y="1047"/>
                  </a:lnTo>
                  <a:lnTo>
                    <a:pt x="1591" y="1047"/>
                  </a:lnTo>
                  <a:lnTo>
                    <a:pt x="1591" y="1652"/>
                  </a:lnTo>
                  <a:lnTo>
                    <a:pt x="756" y="1652"/>
                  </a:lnTo>
                  <a:lnTo>
                    <a:pt x="756" y="2180"/>
                  </a:lnTo>
                  <a:lnTo>
                    <a:pt x="1658" y="2180"/>
                  </a:lnTo>
                  <a:lnTo>
                    <a:pt x="1658" y="2795"/>
                  </a:lnTo>
                  <a:close/>
                </a:path>
              </a:pathLst>
            </a:custGeom>
            <a:solidFill>
              <a:schemeClr val="bg2"/>
            </a:solidFill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C10F2725-53A3-4D26-8D32-A3B2B9A46B88}"/>
              </a:ext>
            </a:extLst>
          </p:cNvPr>
          <p:cNvGrpSpPr/>
          <p:nvPr/>
        </p:nvGrpSpPr>
        <p:grpSpPr>
          <a:xfrm>
            <a:off x="2261853" y="1713592"/>
            <a:ext cx="1609787" cy="1879882"/>
            <a:chOff x="2200275" y="1189036"/>
            <a:chExt cx="3794125" cy="4430715"/>
          </a:xfrm>
          <a:solidFill>
            <a:schemeClr val="bg2"/>
          </a:solidFill>
        </p:grpSpPr>
        <p:sp>
          <p:nvSpPr>
            <p:cNvPr id="57" name="Freeform 6">
              <a:extLst>
                <a:ext uri="{FF2B5EF4-FFF2-40B4-BE49-F238E27FC236}">
                  <a16:creationId xmlns:a16="http://schemas.microsoft.com/office/drawing/2014/main" id="{9FE6E1BC-1F7B-4A14-9F1A-76CA0271846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0275" y="1189038"/>
              <a:ext cx="3794125" cy="4430713"/>
            </a:xfrm>
            <a:custGeom>
              <a:avLst/>
              <a:gdLst>
                <a:gd name="T0" fmla="*/ 2390 w 2390"/>
                <a:gd name="T1" fmla="*/ 2791 h 2791"/>
                <a:gd name="T2" fmla="*/ 1635 w 2390"/>
                <a:gd name="T3" fmla="*/ 2791 h 2791"/>
                <a:gd name="T4" fmla="*/ 1635 w 2390"/>
                <a:gd name="T5" fmla="*/ 1653 h 2791"/>
                <a:gd name="T6" fmla="*/ 757 w 2390"/>
                <a:gd name="T7" fmla="*/ 1653 h 2791"/>
                <a:gd name="T8" fmla="*/ 757 w 2390"/>
                <a:gd name="T9" fmla="*/ 2791 h 2791"/>
                <a:gd name="T10" fmla="*/ 0 w 2390"/>
                <a:gd name="T11" fmla="*/ 2791 h 2791"/>
                <a:gd name="T12" fmla="*/ 0 w 2390"/>
                <a:gd name="T13" fmla="*/ 0 h 2791"/>
                <a:gd name="T14" fmla="*/ 757 w 2390"/>
                <a:gd name="T15" fmla="*/ 0 h 2791"/>
                <a:gd name="T16" fmla="*/ 757 w 2390"/>
                <a:gd name="T17" fmla="*/ 1034 h 2791"/>
                <a:gd name="T18" fmla="*/ 1635 w 2390"/>
                <a:gd name="T19" fmla="*/ 1034 h 2791"/>
                <a:gd name="T20" fmla="*/ 1635 w 2390"/>
                <a:gd name="T21" fmla="*/ 0 h 2791"/>
                <a:gd name="T22" fmla="*/ 2390 w 2390"/>
                <a:gd name="T23" fmla="*/ 0 h 2791"/>
                <a:gd name="T24" fmla="*/ 2390 w 2390"/>
                <a:gd name="T25" fmla="*/ 2791 h 2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0" h="2791">
                  <a:moveTo>
                    <a:pt x="2390" y="2791"/>
                  </a:moveTo>
                  <a:lnTo>
                    <a:pt x="1635" y="2791"/>
                  </a:lnTo>
                  <a:lnTo>
                    <a:pt x="1635" y="1653"/>
                  </a:lnTo>
                  <a:lnTo>
                    <a:pt x="757" y="1653"/>
                  </a:lnTo>
                  <a:lnTo>
                    <a:pt x="757" y="2791"/>
                  </a:lnTo>
                  <a:lnTo>
                    <a:pt x="0" y="2791"/>
                  </a:lnTo>
                  <a:lnTo>
                    <a:pt x="0" y="0"/>
                  </a:lnTo>
                  <a:lnTo>
                    <a:pt x="757" y="0"/>
                  </a:lnTo>
                  <a:lnTo>
                    <a:pt x="757" y="1034"/>
                  </a:lnTo>
                  <a:lnTo>
                    <a:pt x="1635" y="1034"/>
                  </a:lnTo>
                  <a:lnTo>
                    <a:pt x="1635" y="0"/>
                  </a:lnTo>
                  <a:lnTo>
                    <a:pt x="2390" y="0"/>
                  </a:lnTo>
                  <a:lnTo>
                    <a:pt x="2390" y="2791"/>
                  </a:lnTo>
                  <a:close/>
                </a:path>
              </a:pathLst>
            </a:custGeom>
            <a:grpFill/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58" name="Freeform 6">
              <a:extLst>
                <a:ext uri="{FF2B5EF4-FFF2-40B4-BE49-F238E27FC236}">
                  <a16:creationId xmlns:a16="http://schemas.microsoft.com/office/drawing/2014/main" id="{1B96291B-2B9C-4F85-9206-4BE259A3A5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0275" y="1189036"/>
              <a:ext cx="3794125" cy="4430713"/>
            </a:xfrm>
            <a:custGeom>
              <a:avLst/>
              <a:gdLst>
                <a:gd name="T0" fmla="*/ 2390 w 2390"/>
                <a:gd name="T1" fmla="*/ 2791 h 2791"/>
                <a:gd name="T2" fmla="*/ 1635 w 2390"/>
                <a:gd name="T3" fmla="*/ 2791 h 2791"/>
                <a:gd name="T4" fmla="*/ 1635 w 2390"/>
                <a:gd name="T5" fmla="*/ 1653 h 2791"/>
                <a:gd name="T6" fmla="*/ 757 w 2390"/>
                <a:gd name="T7" fmla="*/ 1653 h 2791"/>
                <a:gd name="T8" fmla="*/ 757 w 2390"/>
                <a:gd name="T9" fmla="*/ 2791 h 2791"/>
                <a:gd name="T10" fmla="*/ 0 w 2390"/>
                <a:gd name="T11" fmla="*/ 2791 h 2791"/>
                <a:gd name="T12" fmla="*/ 0 w 2390"/>
                <a:gd name="T13" fmla="*/ 0 h 2791"/>
                <a:gd name="T14" fmla="*/ 757 w 2390"/>
                <a:gd name="T15" fmla="*/ 0 h 2791"/>
                <a:gd name="T16" fmla="*/ 757 w 2390"/>
                <a:gd name="T17" fmla="*/ 1034 h 2791"/>
                <a:gd name="T18" fmla="*/ 1635 w 2390"/>
                <a:gd name="T19" fmla="*/ 1034 h 2791"/>
                <a:gd name="T20" fmla="*/ 1635 w 2390"/>
                <a:gd name="T21" fmla="*/ 0 h 2791"/>
                <a:gd name="T22" fmla="*/ 2390 w 2390"/>
                <a:gd name="T23" fmla="*/ 0 h 2791"/>
                <a:gd name="T24" fmla="*/ 2390 w 2390"/>
                <a:gd name="T25" fmla="*/ 2791 h 27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90" h="2791">
                  <a:moveTo>
                    <a:pt x="2390" y="2791"/>
                  </a:moveTo>
                  <a:lnTo>
                    <a:pt x="1635" y="2791"/>
                  </a:lnTo>
                  <a:lnTo>
                    <a:pt x="1635" y="1653"/>
                  </a:lnTo>
                  <a:lnTo>
                    <a:pt x="757" y="1653"/>
                  </a:lnTo>
                  <a:lnTo>
                    <a:pt x="757" y="2791"/>
                  </a:lnTo>
                  <a:lnTo>
                    <a:pt x="0" y="2791"/>
                  </a:lnTo>
                  <a:lnTo>
                    <a:pt x="0" y="0"/>
                  </a:lnTo>
                  <a:lnTo>
                    <a:pt x="757" y="0"/>
                  </a:lnTo>
                  <a:lnTo>
                    <a:pt x="757" y="1034"/>
                  </a:lnTo>
                  <a:lnTo>
                    <a:pt x="1635" y="1034"/>
                  </a:lnTo>
                  <a:lnTo>
                    <a:pt x="1635" y="0"/>
                  </a:lnTo>
                  <a:lnTo>
                    <a:pt x="2390" y="0"/>
                  </a:lnTo>
                  <a:lnTo>
                    <a:pt x="2390" y="2791"/>
                  </a:lnTo>
                  <a:close/>
                </a:path>
              </a:pathLst>
            </a:custGeom>
            <a:grpFill/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A5FD52F-49DF-4DF7-8233-AD46E2771A62}"/>
              </a:ext>
            </a:extLst>
          </p:cNvPr>
          <p:cNvGrpSpPr/>
          <p:nvPr/>
        </p:nvGrpSpPr>
        <p:grpSpPr>
          <a:xfrm>
            <a:off x="5590118" y="1692217"/>
            <a:ext cx="1258881" cy="1914105"/>
            <a:chOff x="2185073" y="1382713"/>
            <a:chExt cx="2917153" cy="4435475"/>
          </a:xfrm>
        </p:grpSpPr>
        <p:sp>
          <p:nvSpPr>
            <p:cNvPr id="60" name="Freeform 6">
              <a:extLst>
                <a:ext uri="{FF2B5EF4-FFF2-40B4-BE49-F238E27FC236}">
                  <a16:creationId xmlns:a16="http://schemas.microsoft.com/office/drawing/2014/main" id="{FE66DB89-DAFB-4778-8EFE-2BB87BA79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7101" y="1382713"/>
              <a:ext cx="2905125" cy="4435475"/>
            </a:xfrm>
            <a:custGeom>
              <a:avLst/>
              <a:gdLst>
                <a:gd name="T0" fmla="*/ 0 w 1830"/>
                <a:gd name="T1" fmla="*/ 2794 h 2794"/>
                <a:gd name="T2" fmla="*/ 0 w 1830"/>
                <a:gd name="T3" fmla="*/ 0 h 2794"/>
                <a:gd name="T4" fmla="*/ 756 w 1830"/>
                <a:gd name="T5" fmla="*/ 0 h 2794"/>
                <a:gd name="T6" fmla="*/ 756 w 1830"/>
                <a:gd name="T7" fmla="*/ 2184 h 2794"/>
                <a:gd name="T8" fmla="*/ 1830 w 1830"/>
                <a:gd name="T9" fmla="*/ 2184 h 2794"/>
                <a:gd name="T10" fmla="*/ 1830 w 1830"/>
                <a:gd name="T11" fmla="*/ 2794 h 2794"/>
                <a:gd name="T12" fmla="*/ 0 w 1830"/>
                <a:gd name="T13" fmla="*/ 2794 h 2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0" h="2794">
                  <a:moveTo>
                    <a:pt x="0" y="2794"/>
                  </a:moveTo>
                  <a:lnTo>
                    <a:pt x="0" y="0"/>
                  </a:lnTo>
                  <a:lnTo>
                    <a:pt x="756" y="0"/>
                  </a:lnTo>
                  <a:lnTo>
                    <a:pt x="756" y="2184"/>
                  </a:lnTo>
                  <a:lnTo>
                    <a:pt x="1830" y="2184"/>
                  </a:lnTo>
                  <a:lnTo>
                    <a:pt x="1830" y="2794"/>
                  </a:lnTo>
                  <a:lnTo>
                    <a:pt x="0" y="2794"/>
                  </a:lnTo>
                  <a:close/>
                </a:path>
              </a:pathLst>
            </a:custGeom>
            <a:solidFill>
              <a:schemeClr val="bg2"/>
            </a:solidFill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4908474C-E7E2-4AEE-B8D7-074948FD2D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5073" y="1382713"/>
              <a:ext cx="2905125" cy="4435475"/>
            </a:xfrm>
            <a:custGeom>
              <a:avLst/>
              <a:gdLst>
                <a:gd name="T0" fmla="*/ 0 w 1830"/>
                <a:gd name="T1" fmla="*/ 2794 h 2794"/>
                <a:gd name="T2" fmla="*/ 0 w 1830"/>
                <a:gd name="T3" fmla="*/ 0 h 2794"/>
                <a:gd name="T4" fmla="*/ 756 w 1830"/>
                <a:gd name="T5" fmla="*/ 0 h 2794"/>
                <a:gd name="T6" fmla="*/ 756 w 1830"/>
                <a:gd name="T7" fmla="*/ 2184 h 2794"/>
                <a:gd name="T8" fmla="*/ 1830 w 1830"/>
                <a:gd name="T9" fmla="*/ 2184 h 2794"/>
                <a:gd name="T10" fmla="*/ 1830 w 1830"/>
                <a:gd name="T11" fmla="*/ 2794 h 2794"/>
                <a:gd name="T12" fmla="*/ 0 w 1830"/>
                <a:gd name="T13" fmla="*/ 2794 h 2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0" h="2794">
                  <a:moveTo>
                    <a:pt x="0" y="2794"/>
                  </a:moveTo>
                  <a:lnTo>
                    <a:pt x="0" y="0"/>
                  </a:lnTo>
                  <a:lnTo>
                    <a:pt x="756" y="0"/>
                  </a:lnTo>
                  <a:lnTo>
                    <a:pt x="756" y="2184"/>
                  </a:lnTo>
                  <a:lnTo>
                    <a:pt x="1830" y="2184"/>
                  </a:lnTo>
                  <a:lnTo>
                    <a:pt x="1830" y="2794"/>
                  </a:lnTo>
                  <a:lnTo>
                    <a:pt x="0" y="2794"/>
                  </a:lnTo>
                  <a:close/>
                </a:path>
              </a:pathLst>
            </a:custGeom>
            <a:solidFill>
              <a:schemeClr val="bg2"/>
            </a:solidFill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00F37B5-108A-4FCC-AB85-7AD0E55E2EDF}"/>
              </a:ext>
            </a:extLst>
          </p:cNvPr>
          <p:cNvGrpSpPr/>
          <p:nvPr/>
        </p:nvGrpSpPr>
        <p:grpSpPr>
          <a:xfrm>
            <a:off x="7144872" y="1692217"/>
            <a:ext cx="1258881" cy="1914105"/>
            <a:chOff x="2185073" y="1382713"/>
            <a:chExt cx="2917153" cy="4435475"/>
          </a:xfrm>
        </p:grpSpPr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C65C4385-936A-4984-9A67-808B238B0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7101" y="1382713"/>
              <a:ext cx="2905125" cy="4435475"/>
            </a:xfrm>
            <a:custGeom>
              <a:avLst/>
              <a:gdLst>
                <a:gd name="T0" fmla="*/ 0 w 1830"/>
                <a:gd name="T1" fmla="*/ 2794 h 2794"/>
                <a:gd name="T2" fmla="*/ 0 w 1830"/>
                <a:gd name="T3" fmla="*/ 0 h 2794"/>
                <a:gd name="T4" fmla="*/ 756 w 1830"/>
                <a:gd name="T5" fmla="*/ 0 h 2794"/>
                <a:gd name="T6" fmla="*/ 756 w 1830"/>
                <a:gd name="T7" fmla="*/ 2184 h 2794"/>
                <a:gd name="T8" fmla="*/ 1830 w 1830"/>
                <a:gd name="T9" fmla="*/ 2184 h 2794"/>
                <a:gd name="T10" fmla="*/ 1830 w 1830"/>
                <a:gd name="T11" fmla="*/ 2794 h 2794"/>
                <a:gd name="T12" fmla="*/ 0 w 1830"/>
                <a:gd name="T13" fmla="*/ 2794 h 2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0" h="2794">
                  <a:moveTo>
                    <a:pt x="0" y="2794"/>
                  </a:moveTo>
                  <a:lnTo>
                    <a:pt x="0" y="0"/>
                  </a:lnTo>
                  <a:lnTo>
                    <a:pt x="756" y="0"/>
                  </a:lnTo>
                  <a:lnTo>
                    <a:pt x="756" y="2184"/>
                  </a:lnTo>
                  <a:lnTo>
                    <a:pt x="1830" y="2184"/>
                  </a:lnTo>
                  <a:lnTo>
                    <a:pt x="1830" y="2794"/>
                  </a:lnTo>
                  <a:lnTo>
                    <a:pt x="0" y="2794"/>
                  </a:lnTo>
                  <a:close/>
                </a:path>
              </a:pathLst>
            </a:custGeom>
            <a:solidFill>
              <a:schemeClr val="bg2"/>
            </a:solidFill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64" name="Freeform 6">
              <a:extLst>
                <a:ext uri="{FF2B5EF4-FFF2-40B4-BE49-F238E27FC236}">
                  <a16:creationId xmlns:a16="http://schemas.microsoft.com/office/drawing/2014/main" id="{3C1200F9-FC96-499D-8BEA-F940C48DF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5073" y="1382713"/>
              <a:ext cx="2905125" cy="4435475"/>
            </a:xfrm>
            <a:custGeom>
              <a:avLst/>
              <a:gdLst>
                <a:gd name="T0" fmla="*/ 0 w 1830"/>
                <a:gd name="T1" fmla="*/ 2794 h 2794"/>
                <a:gd name="T2" fmla="*/ 0 w 1830"/>
                <a:gd name="T3" fmla="*/ 0 h 2794"/>
                <a:gd name="T4" fmla="*/ 756 w 1830"/>
                <a:gd name="T5" fmla="*/ 0 h 2794"/>
                <a:gd name="T6" fmla="*/ 756 w 1830"/>
                <a:gd name="T7" fmla="*/ 2184 h 2794"/>
                <a:gd name="T8" fmla="*/ 1830 w 1830"/>
                <a:gd name="T9" fmla="*/ 2184 h 2794"/>
                <a:gd name="T10" fmla="*/ 1830 w 1830"/>
                <a:gd name="T11" fmla="*/ 2794 h 2794"/>
                <a:gd name="T12" fmla="*/ 0 w 1830"/>
                <a:gd name="T13" fmla="*/ 2794 h 2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0" h="2794">
                  <a:moveTo>
                    <a:pt x="0" y="2794"/>
                  </a:moveTo>
                  <a:lnTo>
                    <a:pt x="0" y="0"/>
                  </a:lnTo>
                  <a:lnTo>
                    <a:pt x="756" y="0"/>
                  </a:lnTo>
                  <a:lnTo>
                    <a:pt x="756" y="2184"/>
                  </a:lnTo>
                  <a:lnTo>
                    <a:pt x="1830" y="2184"/>
                  </a:lnTo>
                  <a:lnTo>
                    <a:pt x="1830" y="2794"/>
                  </a:lnTo>
                  <a:lnTo>
                    <a:pt x="0" y="2794"/>
                  </a:lnTo>
                  <a:close/>
                </a:path>
              </a:pathLst>
            </a:custGeom>
            <a:solidFill>
              <a:schemeClr val="bg2"/>
            </a:solidFill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F33CA38-3B30-41BF-9C7A-DC59C7D0D4BC}"/>
              </a:ext>
            </a:extLst>
          </p:cNvPr>
          <p:cNvGrpSpPr/>
          <p:nvPr/>
        </p:nvGrpSpPr>
        <p:grpSpPr>
          <a:xfrm>
            <a:off x="8562287" y="1726441"/>
            <a:ext cx="1776604" cy="1879881"/>
            <a:chOff x="1608138" y="1306511"/>
            <a:chExt cx="4314825" cy="4565652"/>
          </a:xfrm>
        </p:grpSpPr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710A3B8A-2000-4696-A3E4-7BC9C91712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11313" y="1306512"/>
              <a:ext cx="4311650" cy="4565651"/>
            </a:xfrm>
            <a:custGeom>
              <a:avLst/>
              <a:gdLst>
                <a:gd name="T0" fmla="*/ 1132 w 1132"/>
                <a:gd name="T1" fmla="*/ 599 h 1198"/>
                <a:gd name="T2" fmla="*/ 988 w 1132"/>
                <a:gd name="T3" fmla="*/ 1045 h 1198"/>
                <a:gd name="T4" fmla="*/ 566 w 1132"/>
                <a:gd name="T5" fmla="*/ 1198 h 1198"/>
                <a:gd name="T6" fmla="*/ 146 w 1132"/>
                <a:gd name="T7" fmla="*/ 1044 h 1198"/>
                <a:gd name="T8" fmla="*/ 0 w 1132"/>
                <a:gd name="T9" fmla="*/ 597 h 1198"/>
                <a:gd name="T10" fmla="*/ 145 w 1132"/>
                <a:gd name="T11" fmla="*/ 153 h 1198"/>
                <a:gd name="T12" fmla="*/ 568 w 1132"/>
                <a:gd name="T13" fmla="*/ 0 h 1198"/>
                <a:gd name="T14" fmla="*/ 989 w 1132"/>
                <a:gd name="T15" fmla="*/ 152 h 1198"/>
                <a:gd name="T16" fmla="*/ 1132 w 1132"/>
                <a:gd name="T17" fmla="*/ 599 h 1198"/>
                <a:gd name="T18" fmla="*/ 331 w 1132"/>
                <a:gd name="T19" fmla="*/ 599 h 1198"/>
                <a:gd name="T20" fmla="*/ 566 w 1132"/>
                <a:gd name="T21" fmla="*/ 936 h 1198"/>
                <a:gd name="T22" fmla="*/ 743 w 1132"/>
                <a:gd name="T23" fmla="*/ 854 h 1198"/>
                <a:gd name="T24" fmla="*/ 801 w 1132"/>
                <a:gd name="T25" fmla="*/ 599 h 1198"/>
                <a:gd name="T26" fmla="*/ 742 w 1132"/>
                <a:gd name="T27" fmla="*/ 341 h 1198"/>
                <a:gd name="T28" fmla="*/ 568 w 1132"/>
                <a:gd name="T29" fmla="*/ 258 h 1198"/>
                <a:gd name="T30" fmla="*/ 331 w 1132"/>
                <a:gd name="T31" fmla="*/ 599 h 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2" h="1198">
                  <a:moveTo>
                    <a:pt x="1132" y="599"/>
                  </a:moveTo>
                  <a:cubicBezTo>
                    <a:pt x="1132" y="794"/>
                    <a:pt x="1084" y="943"/>
                    <a:pt x="988" y="1045"/>
                  </a:cubicBezTo>
                  <a:cubicBezTo>
                    <a:pt x="892" y="1147"/>
                    <a:pt x="751" y="1198"/>
                    <a:pt x="566" y="1198"/>
                  </a:cubicBezTo>
                  <a:cubicBezTo>
                    <a:pt x="383" y="1198"/>
                    <a:pt x="244" y="1147"/>
                    <a:pt x="146" y="1044"/>
                  </a:cubicBezTo>
                  <a:cubicBezTo>
                    <a:pt x="49" y="942"/>
                    <a:pt x="0" y="793"/>
                    <a:pt x="0" y="597"/>
                  </a:cubicBezTo>
                  <a:cubicBezTo>
                    <a:pt x="0" y="403"/>
                    <a:pt x="49" y="256"/>
                    <a:pt x="145" y="153"/>
                  </a:cubicBezTo>
                  <a:cubicBezTo>
                    <a:pt x="242" y="51"/>
                    <a:pt x="383" y="0"/>
                    <a:pt x="568" y="0"/>
                  </a:cubicBezTo>
                  <a:cubicBezTo>
                    <a:pt x="753" y="0"/>
                    <a:pt x="893" y="51"/>
                    <a:pt x="989" y="152"/>
                  </a:cubicBezTo>
                  <a:cubicBezTo>
                    <a:pt x="1084" y="254"/>
                    <a:pt x="1132" y="402"/>
                    <a:pt x="1132" y="599"/>
                  </a:cubicBezTo>
                  <a:close/>
                  <a:moveTo>
                    <a:pt x="331" y="599"/>
                  </a:moveTo>
                  <a:cubicBezTo>
                    <a:pt x="331" y="824"/>
                    <a:pt x="409" y="936"/>
                    <a:pt x="566" y="936"/>
                  </a:cubicBezTo>
                  <a:cubicBezTo>
                    <a:pt x="646" y="936"/>
                    <a:pt x="705" y="909"/>
                    <a:pt x="743" y="854"/>
                  </a:cubicBezTo>
                  <a:cubicBezTo>
                    <a:pt x="781" y="799"/>
                    <a:pt x="801" y="714"/>
                    <a:pt x="801" y="599"/>
                  </a:cubicBezTo>
                  <a:cubicBezTo>
                    <a:pt x="801" y="482"/>
                    <a:pt x="781" y="397"/>
                    <a:pt x="742" y="341"/>
                  </a:cubicBezTo>
                  <a:cubicBezTo>
                    <a:pt x="703" y="286"/>
                    <a:pt x="645" y="258"/>
                    <a:pt x="568" y="258"/>
                  </a:cubicBezTo>
                  <a:cubicBezTo>
                    <a:pt x="410" y="258"/>
                    <a:pt x="331" y="372"/>
                    <a:pt x="331" y="599"/>
                  </a:cubicBezTo>
                  <a:close/>
                </a:path>
              </a:pathLst>
            </a:custGeom>
            <a:solidFill>
              <a:schemeClr val="bg2"/>
            </a:solidFill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41300" dist="1651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70" name="Freeform 6">
              <a:extLst>
                <a:ext uri="{FF2B5EF4-FFF2-40B4-BE49-F238E27FC236}">
                  <a16:creationId xmlns:a16="http://schemas.microsoft.com/office/drawing/2014/main" id="{61EECC3D-529E-4A34-AB44-A0A28D94E6A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08138" y="1306511"/>
              <a:ext cx="4311650" cy="4565651"/>
            </a:xfrm>
            <a:custGeom>
              <a:avLst/>
              <a:gdLst>
                <a:gd name="T0" fmla="*/ 1132 w 1132"/>
                <a:gd name="T1" fmla="*/ 599 h 1198"/>
                <a:gd name="T2" fmla="*/ 988 w 1132"/>
                <a:gd name="T3" fmla="*/ 1045 h 1198"/>
                <a:gd name="T4" fmla="*/ 566 w 1132"/>
                <a:gd name="T5" fmla="*/ 1198 h 1198"/>
                <a:gd name="T6" fmla="*/ 146 w 1132"/>
                <a:gd name="T7" fmla="*/ 1044 h 1198"/>
                <a:gd name="T8" fmla="*/ 0 w 1132"/>
                <a:gd name="T9" fmla="*/ 597 h 1198"/>
                <a:gd name="T10" fmla="*/ 145 w 1132"/>
                <a:gd name="T11" fmla="*/ 153 h 1198"/>
                <a:gd name="T12" fmla="*/ 568 w 1132"/>
                <a:gd name="T13" fmla="*/ 0 h 1198"/>
                <a:gd name="T14" fmla="*/ 989 w 1132"/>
                <a:gd name="T15" fmla="*/ 152 h 1198"/>
                <a:gd name="T16" fmla="*/ 1132 w 1132"/>
                <a:gd name="T17" fmla="*/ 599 h 1198"/>
                <a:gd name="T18" fmla="*/ 331 w 1132"/>
                <a:gd name="T19" fmla="*/ 599 h 1198"/>
                <a:gd name="T20" fmla="*/ 566 w 1132"/>
                <a:gd name="T21" fmla="*/ 936 h 1198"/>
                <a:gd name="T22" fmla="*/ 743 w 1132"/>
                <a:gd name="T23" fmla="*/ 854 h 1198"/>
                <a:gd name="T24" fmla="*/ 801 w 1132"/>
                <a:gd name="T25" fmla="*/ 599 h 1198"/>
                <a:gd name="T26" fmla="*/ 742 w 1132"/>
                <a:gd name="T27" fmla="*/ 341 h 1198"/>
                <a:gd name="T28" fmla="*/ 568 w 1132"/>
                <a:gd name="T29" fmla="*/ 258 h 1198"/>
                <a:gd name="T30" fmla="*/ 331 w 1132"/>
                <a:gd name="T31" fmla="*/ 599 h 1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32" h="1198">
                  <a:moveTo>
                    <a:pt x="1132" y="599"/>
                  </a:moveTo>
                  <a:cubicBezTo>
                    <a:pt x="1132" y="794"/>
                    <a:pt x="1084" y="943"/>
                    <a:pt x="988" y="1045"/>
                  </a:cubicBezTo>
                  <a:cubicBezTo>
                    <a:pt x="892" y="1147"/>
                    <a:pt x="751" y="1198"/>
                    <a:pt x="566" y="1198"/>
                  </a:cubicBezTo>
                  <a:cubicBezTo>
                    <a:pt x="383" y="1198"/>
                    <a:pt x="244" y="1147"/>
                    <a:pt x="146" y="1044"/>
                  </a:cubicBezTo>
                  <a:cubicBezTo>
                    <a:pt x="49" y="942"/>
                    <a:pt x="0" y="793"/>
                    <a:pt x="0" y="597"/>
                  </a:cubicBezTo>
                  <a:cubicBezTo>
                    <a:pt x="0" y="403"/>
                    <a:pt x="49" y="256"/>
                    <a:pt x="145" y="153"/>
                  </a:cubicBezTo>
                  <a:cubicBezTo>
                    <a:pt x="242" y="51"/>
                    <a:pt x="383" y="0"/>
                    <a:pt x="568" y="0"/>
                  </a:cubicBezTo>
                  <a:cubicBezTo>
                    <a:pt x="753" y="0"/>
                    <a:pt x="893" y="51"/>
                    <a:pt x="989" y="152"/>
                  </a:cubicBezTo>
                  <a:cubicBezTo>
                    <a:pt x="1084" y="254"/>
                    <a:pt x="1132" y="402"/>
                    <a:pt x="1132" y="599"/>
                  </a:cubicBezTo>
                  <a:close/>
                  <a:moveTo>
                    <a:pt x="331" y="599"/>
                  </a:moveTo>
                  <a:cubicBezTo>
                    <a:pt x="331" y="824"/>
                    <a:pt x="409" y="936"/>
                    <a:pt x="566" y="936"/>
                  </a:cubicBezTo>
                  <a:cubicBezTo>
                    <a:pt x="646" y="936"/>
                    <a:pt x="705" y="909"/>
                    <a:pt x="743" y="854"/>
                  </a:cubicBezTo>
                  <a:cubicBezTo>
                    <a:pt x="781" y="799"/>
                    <a:pt x="801" y="714"/>
                    <a:pt x="801" y="599"/>
                  </a:cubicBezTo>
                  <a:cubicBezTo>
                    <a:pt x="801" y="482"/>
                    <a:pt x="781" y="397"/>
                    <a:pt x="742" y="341"/>
                  </a:cubicBezTo>
                  <a:cubicBezTo>
                    <a:pt x="703" y="286"/>
                    <a:pt x="645" y="258"/>
                    <a:pt x="568" y="258"/>
                  </a:cubicBezTo>
                  <a:cubicBezTo>
                    <a:pt x="410" y="258"/>
                    <a:pt x="331" y="372"/>
                    <a:pt x="331" y="599"/>
                  </a:cubicBezTo>
                  <a:close/>
                </a:path>
              </a:pathLst>
            </a:custGeom>
            <a:solidFill>
              <a:schemeClr val="bg2"/>
            </a:solidFill>
            <a:ln w="25400">
              <a:solidFill>
                <a:schemeClr val="accent1">
                  <a:shade val="15000"/>
                </a:schemeClr>
              </a:solidFill>
            </a:ln>
            <a:effectLst>
              <a:outerShdw blurRad="203200" dist="139700" dir="13500000" algn="br" rotWithShape="0">
                <a:schemeClr val="tx2">
                  <a:alpha val="74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3F54D9F-F865-402A-BA39-DBF1464D0999}"/>
              </a:ext>
            </a:extLst>
          </p:cNvPr>
          <p:cNvGrpSpPr/>
          <p:nvPr/>
        </p:nvGrpSpPr>
        <p:grpSpPr>
          <a:xfrm>
            <a:off x="9311791" y="4432880"/>
            <a:ext cx="4270202" cy="4274804"/>
            <a:chOff x="9114967" y="4194018"/>
            <a:chExt cx="4270202" cy="4274804"/>
          </a:xfrm>
        </p:grpSpPr>
        <p:sp>
          <p:nvSpPr>
            <p:cNvPr id="91" name="Oval 101">
              <a:extLst>
                <a:ext uri="{FF2B5EF4-FFF2-40B4-BE49-F238E27FC236}">
                  <a16:creationId xmlns:a16="http://schemas.microsoft.com/office/drawing/2014/main" id="{CC7988AB-14B2-4391-9472-C05F63A619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14967" y="4194018"/>
              <a:ext cx="4270202" cy="4274804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82000"/>
                    <a:lumOff val="18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8A0C75D2-15D1-4F14-BE99-6577D86153AC}"/>
                </a:ext>
              </a:extLst>
            </p:cNvPr>
            <p:cNvGrpSpPr/>
            <p:nvPr/>
          </p:nvGrpSpPr>
          <p:grpSpPr>
            <a:xfrm>
              <a:off x="9535287" y="4595074"/>
              <a:ext cx="3447288" cy="3447288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93" name="Oval 92">
                <a:extLst>
                  <a:ext uri="{FF2B5EF4-FFF2-40B4-BE49-F238E27FC236}">
                    <a16:creationId xmlns:a16="http://schemas.microsoft.com/office/drawing/2014/main" id="{3F71EE2C-C897-46B5-A769-F57236DE904F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94" name="Oval 93">
                <a:extLst>
                  <a:ext uri="{FF2B5EF4-FFF2-40B4-BE49-F238E27FC236}">
                    <a16:creationId xmlns:a16="http://schemas.microsoft.com/office/drawing/2014/main" id="{84FB064E-1015-4422-8B9A-D0ED4BBED34B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BC929D4-E3C4-4543-ACBB-AFA006B6CB62}"/>
              </a:ext>
            </a:extLst>
          </p:cNvPr>
          <p:cNvGrpSpPr/>
          <p:nvPr/>
        </p:nvGrpSpPr>
        <p:grpSpPr>
          <a:xfrm>
            <a:off x="-1303044" y="-1880731"/>
            <a:ext cx="3655359" cy="3659298"/>
            <a:chOff x="8401148" y="1506310"/>
            <a:chExt cx="2811788" cy="2814818"/>
          </a:xfrm>
        </p:grpSpPr>
        <p:sp>
          <p:nvSpPr>
            <p:cNvPr id="96" name="Oval 101">
              <a:extLst>
                <a:ext uri="{FF2B5EF4-FFF2-40B4-BE49-F238E27FC236}">
                  <a16:creationId xmlns:a16="http://schemas.microsoft.com/office/drawing/2014/main" id="{464152FE-9B99-4013-824F-B8138EAAF9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1148" y="1506310"/>
              <a:ext cx="2811788" cy="2814818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93000"/>
                    <a:lumOff val="7000"/>
                  </a:schemeClr>
                </a:gs>
                <a:gs pos="100000">
                  <a:schemeClr val="bg2">
                    <a:lumMod val="9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1AC224F0-856C-4809-96B9-84B3C41FC8BB}"/>
                </a:ext>
              </a:extLst>
            </p:cNvPr>
            <p:cNvGrpSpPr/>
            <p:nvPr/>
          </p:nvGrpSpPr>
          <p:grpSpPr>
            <a:xfrm>
              <a:off x="8641672" y="1784325"/>
              <a:ext cx="2292236" cy="2292236"/>
              <a:chOff x="7349505" y="606851"/>
              <a:chExt cx="1211126" cy="1211126"/>
            </a:xfrm>
            <a:solidFill>
              <a:schemeClr val="bg2"/>
            </a:solidFill>
          </p:grpSpPr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03976E27-0404-4C3D-BED6-AF5105C2DA59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77800" dist="114300" dir="2700000" algn="tl" rotWithShape="0">
                  <a:schemeClr val="tx1">
                    <a:alpha val="42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1836E9E4-AC0F-44BB-AD0D-8C96849AB7FC}"/>
                  </a:ext>
                </a:extLst>
              </p:cNvPr>
              <p:cNvSpPr/>
              <p:nvPr/>
            </p:nvSpPr>
            <p:spPr>
              <a:xfrm>
                <a:off x="7349505" y="606851"/>
                <a:ext cx="1211126" cy="1211126"/>
              </a:xfrm>
              <a:prstGeom prst="ellipse">
                <a:avLst/>
              </a:prstGeom>
              <a:grpFill/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2BF11903-5964-4ABC-A933-FE6F8DB48CFD}"/>
              </a:ext>
            </a:extLst>
          </p:cNvPr>
          <p:cNvGrpSpPr/>
          <p:nvPr/>
        </p:nvGrpSpPr>
        <p:grpSpPr>
          <a:xfrm>
            <a:off x="10166844" y="639584"/>
            <a:ext cx="600258" cy="600258"/>
            <a:chOff x="10109694" y="457017"/>
            <a:chExt cx="600258" cy="600258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C612888D-9FB2-43B8-B344-4F5AECDF5A27}"/>
                </a:ext>
              </a:extLst>
            </p:cNvPr>
            <p:cNvSpPr/>
            <p:nvPr/>
          </p:nvSpPr>
          <p:spPr>
            <a:xfrm>
              <a:off x="10109694" y="457017"/>
              <a:ext cx="600258" cy="600258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27000" dist="50800" dir="2700000" algn="tl" rotWithShape="0">
                <a:schemeClr val="tx1">
                  <a:alpha val="73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8968761-96A6-4FC3-AC8D-2CA0A3698E12}"/>
                </a:ext>
              </a:extLst>
            </p:cNvPr>
            <p:cNvSpPr/>
            <p:nvPr/>
          </p:nvSpPr>
          <p:spPr>
            <a:xfrm>
              <a:off x="10109694" y="457017"/>
              <a:ext cx="600258" cy="600258"/>
            </a:xfrm>
            <a:prstGeom prst="ellipse">
              <a:avLst/>
            </a:prstGeom>
            <a:gradFill flip="none" rotWithShape="1">
              <a:gsLst>
                <a:gs pos="100000">
                  <a:schemeClr val="tx1"/>
                </a:gs>
                <a:gs pos="0">
                  <a:schemeClr val="tx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92BE4B11-6479-4F0D-B8E1-CD91EA31F13B}"/>
              </a:ext>
            </a:extLst>
          </p:cNvPr>
          <p:cNvGrpSpPr/>
          <p:nvPr/>
        </p:nvGrpSpPr>
        <p:grpSpPr>
          <a:xfrm>
            <a:off x="1111772" y="5260773"/>
            <a:ext cx="761325" cy="660055"/>
            <a:chOff x="1430337" y="2428875"/>
            <a:chExt cx="2351089" cy="2038350"/>
          </a:xfrm>
        </p:grpSpPr>
        <p:sp>
          <p:nvSpPr>
            <p:cNvPr id="45" name="Freeform 15">
              <a:extLst>
                <a:ext uri="{FF2B5EF4-FFF2-40B4-BE49-F238E27FC236}">
                  <a16:creationId xmlns:a16="http://schemas.microsoft.com/office/drawing/2014/main" id="{D1289389-F081-4FC0-AC84-38C603F16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8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2F9121D1-6591-4517-8EE0-1FA04E188D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430337" y="2428875"/>
              <a:ext cx="2351088" cy="2038350"/>
            </a:xfrm>
            <a:custGeom>
              <a:avLst/>
              <a:gdLst>
                <a:gd name="T0" fmla="*/ 284 w 617"/>
                <a:gd name="T1" fmla="*/ 19 h 534"/>
                <a:gd name="T2" fmla="*/ 11 w 617"/>
                <a:gd name="T3" fmla="*/ 492 h 534"/>
                <a:gd name="T4" fmla="*/ 35 w 617"/>
                <a:gd name="T5" fmla="*/ 534 h 534"/>
                <a:gd name="T6" fmla="*/ 582 w 617"/>
                <a:gd name="T7" fmla="*/ 534 h 534"/>
                <a:gd name="T8" fmla="*/ 606 w 617"/>
                <a:gd name="T9" fmla="*/ 492 h 534"/>
                <a:gd name="T10" fmla="*/ 333 w 617"/>
                <a:gd name="T11" fmla="*/ 19 h 534"/>
                <a:gd name="T12" fmla="*/ 284 w 617"/>
                <a:gd name="T13" fmla="*/ 1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7" h="534">
                  <a:moveTo>
                    <a:pt x="284" y="19"/>
                  </a:moveTo>
                  <a:cubicBezTo>
                    <a:pt x="11" y="492"/>
                    <a:pt x="11" y="492"/>
                    <a:pt x="11" y="492"/>
                  </a:cubicBezTo>
                  <a:cubicBezTo>
                    <a:pt x="0" y="511"/>
                    <a:pt x="14" y="534"/>
                    <a:pt x="35" y="534"/>
                  </a:cubicBezTo>
                  <a:cubicBezTo>
                    <a:pt x="582" y="534"/>
                    <a:pt x="582" y="534"/>
                    <a:pt x="582" y="534"/>
                  </a:cubicBezTo>
                  <a:cubicBezTo>
                    <a:pt x="603" y="534"/>
                    <a:pt x="617" y="511"/>
                    <a:pt x="606" y="492"/>
                  </a:cubicBezTo>
                  <a:cubicBezTo>
                    <a:pt x="333" y="19"/>
                    <a:pt x="333" y="19"/>
                    <a:pt x="333" y="19"/>
                  </a:cubicBezTo>
                  <a:cubicBezTo>
                    <a:pt x="322" y="0"/>
                    <a:pt x="295" y="0"/>
                    <a:pt x="284" y="19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outerShdw blurRad="2159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6912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click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4.07407E-6 L 0.29167 -0.00277 " pathEditMode="relative" rAng="0" ptsTypes="AA" p14:bounceEnd="60000">
                                          <p:cBhvr>
                                            <p:cTn id="6" dur="12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583" y="-1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6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9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9" grpId="0" animBg="1"/>
          <p:bldP spid="6" grpId="0" animBg="1"/>
          <p:bldP spid="51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2" presetClass="pat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33333E-6 -4.07407E-6 L 0.29167 -0.00277 " pathEditMode="relative" rAng="0" ptsTypes="AA">
                                          <p:cBhvr>
                                            <p:cTn id="6" dur="125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4583" y="-1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6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9" decel="10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9" grpId="0" animBg="1"/>
          <p:bldP spid="6" grpId="0" animBg="1"/>
          <p:bldP spid="51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1919176" y="1397698"/>
            <a:ext cx="8353647" cy="2836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Suggestions</a:t>
            </a:r>
            <a:r>
              <a:rPr lang="en-US" dirty="0"/>
              <a:t>:</a:t>
            </a:r>
          </a:p>
          <a:p>
            <a:pPr algn="just">
              <a:lnSpc>
                <a:spcPct val="125000"/>
              </a:lnSpc>
              <a:buSzPct val="110000"/>
            </a:pPr>
            <a:endParaRPr lang="en-US" dirty="0"/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Improving delivery speed: Review &amp; optimize your supply chain processes which may be useful in faster deliveries.</a:t>
            </a:r>
            <a:endParaRPr lang="en-IN" dirty="0">
              <a:effectLst/>
            </a:endParaRP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Offering faster ship time: Provide customers an option of faster delivery for an additional fee. This gives customers control over their orders resulting in more satisfaction.</a:t>
            </a:r>
            <a:endParaRPr lang="en-IN" dirty="0">
              <a:effectLst/>
            </a:endParaRP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50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 Diagonal Corner of Rectangle 1">
            <a:extLst>
              <a:ext uri="{FF2B5EF4-FFF2-40B4-BE49-F238E27FC236}">
                <a16:creationId xmlns:a16="http://schemas.microsoft.com/office/drawing/2014/main" id="{CD518C45-EC58-37A7-E0E5-D23675AE2452}"/>
              </a:ext>
            </a:extLst>
          </p:cNvPr>
          <p:cNvSpPr/>
          <p:nvPr/>
        </p:nvSpPr>
        <p:spPr>
          <a:xfrm>
            <a:off x="5306785" y="536586"/>
            <a:ext cx="1332000" cy="684000"/>
          </a:xfrm>
          <a:prstGeom prst="round2Diag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0000" rtlCol="0" anchor="ctr">
            <a:sp3d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effectLst/>
                <a:latin typeface="PT Serif" panose="020A0603040505020204" pitchFamily="18" charset="77"/>
              </a:rPr>
              <a:t>KPI - 4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FBB0BAC-0292-5DCE-808F-3B450DCFCA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3402495"/>
              </p:ext>
            </p:extLst>
          </p:nvPr>
        </p:nvGraphicFramePr>
        <p:xfrm>
          <a:off x="8240487" y="1912839"/>
          <a:ext cx="3296194" cy="35644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857258" y="1930486"/>
            <a:ext cx="6991171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b="1" dirty="0"/>
              <a:t>Problem Statement: Avg. price and payment value from customers of ‘Sao Paulo’ city</a:t>
            </a:r>
          </a:p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Insights</a:t>
            </a:r>
            <a:r>
              <a:rPr lang="en-US" dirty="0"/>
              <a:t>: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endParaRPr lang="en-US" dirty="0"/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95959"/>
                </a:solidFill>
              </a:rPr>
              <a:t>The average payment value is more as compared to average price of the product.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95959"/>
                </a:solidFill>
                <a:effectLst/>
              </a:rPr>
              <a:t>Average price value – 111 units, which is slightly lower than the payment value, indicating additional cost (such as shipping cost or any other taxes) is a part of the total payment.</a:t>
            </a: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759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4" grpId="0">
        <p:bldAsOne/>
      </p:bldGraphic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1919176" y="1674248"/>
            <a:ext cx="8353647" cy="3182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Suggestions</a:t>
            </a:r>
            <a:r>
              <a:rPr lang="en-US" dirty="0"/>
              <a:t>:</a:t>
            </a:r>
          </a:p>
          <a:p>
            <a:pPr algn="just">
              <a:lnSpc>
                <a:spcPct val="125000"/>
              </a:lnSpc>
              <a:buSzPct val="110000"/>
            </a:pPr>
            <a:endParaRPr lang="en-US" dirty="0"/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65656"/>
                </a:solidFill>
                <a:latin typeface="Calibri" panose="020F0502020204030204" pitchFamily="34" charset="0"/>
              </a:rPr>
              <a:t>The higher payment as compared to price suggest that people of ‘Sao Paulo’ city are willing to spend more than the average price for goods or services.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To increase sales in other cities, we can work on faster deliveries, easy and efficient payment methods and product wise offers</a:t>
            </a:r>
            <a:r>
              <a:rPr lang="en-IN" dirty="0">
                <a:solidFill>
                  <a:srgbClr val="565656"/>
                </a:solidFill>
                <a:latin typeface="Calibri" panose="020F0502020204030204" pitchFamily="34" charset="0"/>
              </a:rPr>
              <a:t>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Emphasize quality, unique features or superior customer service to justify the higher prices and enhance customer satisfaction.</a:t>
            </a:r>
            <a:endParaRPr lang="en-IN" dirty="0">
              <a:effectLst/>
            </a:endParaRP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8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 Diagonal Corner of Rectangle 1">
            <a:extLst>
              <a:ext uri="{FF2B5EF4-FFF2-40B4-BE49-F238E27FC236}">
                <a16:creationId xmlns:a16="http://schemas.microsoft.com/office/drawing/2014/main" id="{CD518C45-EC58-37A7-E0E5-D23675AE2452}"/>
              </a:ext>
            </a:extLst>
          </p:cNvPr>
          <p:cNvSpPr/>
          <p:nvPr/>
        </p:nvSpPr>
        <p:spPr>
          <a:xfrm>
            <a:off x="5306785" y="536586"/>
            <a:ext cx="1332000" cy="684000"/>
          </a:xfrm>
          <a:prstGeom prst="round2Diag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0000" rtlCol="0" anchor="ctr">
            <a:sp3d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effectLst/>
                <a:latin typeface="PT Serif" panose="020A0603040505020204" pitchFamily="18" charset="77"/>
              </a:rPr>
              <a:t>KPI - 5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FBB0BAC-0292-5DCE-808F-3B450DCFCA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94569536"/>
              </p:ext>
            </p:extLst>
          </p:nvPr>
        </p:nvGraphicFramePr>
        <p:xfrm>
          <a:off x="8240487" y="1821399"/>
          <a:ext cx="3296194" cy="4096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857258" y="1646006"/>
            <a:ext cx="6991171" cy="28366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b="1" dirty="0"/>
              <a:t>Problem Statement: Relationship between shipping days vs review scores</a:t>
            </a:r>
          </a:p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Insights</a:t>
            </a:r>
            <a:r>
              <a:rPr lang="en-US" dirty="0"/>
              <a:t>: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endParaRPr lang="en-US" dirty="0"/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95959"/>
                </a:solidFill>
              </a:rPr>
              <a:t>Less shipping days is having higher review score.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95959"/>
                </a:solidFill>
              </a:rPr>
              <a:t>Higher shipping days is having low review score.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95959"/>
                </a:solidFill>
              </a:rPr>
              <a:t>Customer satisfaction is based on shipping days.</a:t>
            </a: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50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4" grpId="0">
        <p:bldAsOne/>
      </p:bldGraphic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1919176" y="1674248"/>
            <a:ext cx="8353647" cy="2490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Suggestions</a:t>
            </a:r>
            <a:r>
              <a:rPr lang="en-US" dirty="0"/>
              <a:t>:</a:t>
            </a:r>
          </a:p>
          <a:p>
            <a:pPr algn="just">
              <a:lnSpc>
                <a:spcPct val="125000"/>
              </a:lnSpc>
              <a:buSzPct val="110000"/>
            </a:pPr>
            <a:endParaRPr lang="en-US" dirty="0"/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The observations suggest a correlation between shipping efficiency and customer satisfaction levels.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65656"/>
                </a:solidFill>
                <a:latin typeface="Calibri" panose="020F0502020204030204" pitchFamily="34" charset="0"/>
              </a:rPr>
              <a:t>Optimizing shipping processes and reducing shipping time may lead to improved customer experiences and higher satisfaction levels.</a:t>
            </a: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045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Diagonal Corner of Rectangle 5">
            <a:extLst>
              <a:ext uri="{FF2B5EF4-FFF2-40B4-BE49-F238E27FC236}">
                <a16:creationId xmlns:a16="http://schemas.microsoft.com/office/drawing/2014/main" id="{F6D30744-1E0E-E45F-54D0-C29F3C463B05}"/>
              </a:ext>
            </a:extLst>
          </p:cNvPr>
          <p:cNvSpPr/>
          <p:nvPr/>
        </p:nvSpPr>
        <p:spPr>
          <a:xfrm>
            <a:off x="4472031" y="428952"/>
            <a:ext cx="3247936" cy="684000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0000" rtlCol="0" anchor="ctr">
            <a:sp3d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latin typeface="PT Serif" panose="020A0603040505020204" pitchFamily="18" charset="77"/>
              </a:rPr>
              <a:t>Excel Dashboard</a:t>
            </a:r>
            <a:endParaRPr lang="en-US" sz="2400" b="1" dirty="0">
              <a:solidFill>
                <a:schemeClr val="bg2"/>
              </a:solidFill>
              <a:effectLst/>
              <a:latin typeface="PT Serif" panose="020A0603040505020204" pitchFamily="18" charset="77"/>
            </a:endParaRPr>
          </a:p>
        </p:txBody>
      </p:sp>
      <p:pic>
        <p:nvPicPr>
          <p:cNvPr id="8" name="Picture 7" descr="A screenshot of a graph&#10;&#10;Description automatically generated">
            <a:extLst>
              <a:ext uri="{FF2B5EF4-FFF2-40B4-BE49-F238E27FC236}">
                <a16:creationId xmlns:a16="http://schemas.microsoft.com/office/drawing/2014/main" id="{B30B7B3B-4109-399C-9F18-9459C9F067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099" y="1400226"/>
            <a:ext cx="8813801" cy="494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7245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 Diagonal Corner of Rectangle 5">
            <a:extLst>
              <a:ext uri="{FF2B5EF4-FFF2-40B4-BE49-F238E27FC236}">
                <a16:creationId xmlns:a16="http://schemas.microsoft.com/office/drawing/2014/main" id="{F6D30744-1E0E-E45F-54D0-C29F3C463B05}"/>
              </a:ext>
            </a:extLst>
          </p:cNvPr>
          <p:cNvSpPr/>
          <p:nvPr/>
        </p:nvSpPr>
        <p:spPr>
          <a:xfrm>
            <a:off x="4472031" y="428952"/>
            <a:ext cx="3247936" cy="684000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0000" rtlCol="0" anchor="ctr">
            <a:sp3d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effectLst/>
                <a:latin typeface="PT Serif" panose="020A0603040505020204" pitchFamily="18" charset="77"/>
              </a:rPr>
              <a:t>SQL Result Sets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6F2689C-62A6-73C9-E0FC-7142FACCF988}"/>
              </a:ext>
            </a:extLst>
          </p:cNvPr>
          <p:cNvGrpSpPr>
            <a:grpSpLocks noChangeAspect="1"/>
          </p:cNvGrpSpPr>
          <p:nvPr/>
        </p:nvGrpSpPr>
        <p:grpSpPr>
          <a:xfrm>
            <a:off x="2040640" y="1533628"/>
            <a:ext cx="1116000" cy="1117202"/>
            <a:chOff x="1839912" y="2150746"/>
            <a:chExt cx="2142720" cy="2145029"/>
          </a:xfrm>
        </p:grpSpPr>
        <p:sp>
          <p:nvSpPr>
            <p:cNvPr id="3" name="Oval 101">
              <a:extLst>
                <a:ext uri="{FF2B5EF4-FFF2-40B4-BE49-F238E27FC236}">
                  <a16:creationId xmlns:a16="http://schemas.microsoft.com/office/drawing/2014/main" id="{8593C6F7-AED8-A385-0753-F56091E499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90000"/>
                    <a:lumOff val="10000"/>
                  </a:schemeClr>
                </a:gs>
                <a:gs pos="100000">
                  <a:schemeClr val="bg2">
                    <a:lumMod val="7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4EB205B-B970-4294-A99F-2FA36CE69FD2}"/>
                </a:ext>
              </a:extLst>
            </p:cNvPr>
            <p:cNvSpPr/>
            <p:nvPr/>
          </p:nvSpPr>
          <p:spPr>
            <a:xfrm>
              <a:off x="2125980" y="2462211"/>
              <a:ext cx="1544639" cy="154463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7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</a:rPr>
                <a:t>KPI 1</a:t>
              </a:r>
              <a:endParaRPr lang="ru-UA" sz="1400" b="1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7" name="Picture 6" descr="A screenshot of a number&#10;&#10;Description automatically generated">
            <a:extLst>
              <a:ext uri="{FF2B5EF4-FFF2-40B4-BE49-F238E27FC236}">
                <a16:creationId xmlns:a16="http://schemas.microsoft.com/office/drawing/2014/main" id="{D8E2ACC8-E93D-D515-E898-EF2630B5F2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9990" y="2921000"/>
            <a:ext cx="2781300" cy="8128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16C742E9-A8CC-3E0C-44D0-D74D245486DE}"/>
              </a:ext>
            </a:extLst>
          </p:cNvPr>
          <p:cNvGrpSpPr>
            <a:grpSpLocks noChangeAspect="1"/>
          </p:cNvGrpSpPr>
          <p:nvPr/>
        </p:nvGrpSpPr>
        <p:grpSpPr>
          <a:xfrm>
            <a:off x="2040640" y="4003970"/>
            <a:ext cx="1116000" cy="1117202"/>
            <a:chOff x="1839912" y="2150746"/>
            <a:chExt cx="2142720" cy="2145029"/>
          </a:xfrm>
        </p:grpSpPr>
        <p:sp>
          <p:nvSpPr>
            <p:cNvPr id="10" name="Oval 101">
              <a:extLst>
                <a:ext uri="{FF2B5EF4-FFF2-40B4-BE49-F238E27FC236}">
                  <a16:creationId xmlns:a16="http://schemas.microsoft.com/office/drawing/2014/main" id="{7465BC8F-B82B-6F3E-693F-0AA93D3F3A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90000"/>
                    <a:lumOff val="10000"/>
                  </a:schemeClr>
                </a:gs>
                <a:gs pos="100000">
                  <a:schemeClr val="bg2">
                    <a:lumMod val="7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912621CC-0F41-C43C-FA3A-2F848E81BABD}"/>
                </a:ext>
              </a:extLst>
            </p:cNvPr>
            <p:cNvSpPr/>
            <p:nvPr/>
          </p:nvSpPr>
          <p:spPr>
            <a:xfrm>
              <a:off x="2125980" y="2462211"/>
              <a:ext cx="1544639" cy="154463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7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</a:rPr>
                <a:t>KPI 2</a:t>
              </a:r>
              <a:endParaRPr lang="ru-UA" sz="1400" b="1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13" name="Picture 12" descr="A black and white text&#10;&#10;Description automatically generated with medium confidence">
            <a:extLst>
              <a:ext uri="{FF2B5EF4-FFF2-40B4-BE49-F238E27FC236}">
                <a16:creationId xmlns:a16="http://schemas.microsoft.com/office/drawing/2014/main" id="{AB772C4B-EEE7-6001-6767-7587BC8AD7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8640" y="5391342"/>
            <a:ext cx="1764000" cy="61010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EA7242D2-86FF-194E-4318-DFB6059A107C}"/>
              </a:ext>
            </a:extLst>
          </p:cNvPr>
          <p:cNvGrpSpPr>
            <a:grpSpLocks noChangeAspect="1"/>
          </p:cNvGrpSpPr>
          <p:nvPr/>
        </p:nvGrpSpPr>
        <p:grpSpPr>
          <a:xfrm>
            <a:off x="5652815" y="1533628"/>
            <a:ext cx="1116000" cy="1117202"/>
            <a:chOff x="1839912" y="2150746"/>
            <a:chExt cx="2142720" cy="2145029"/>
          </a:xfrm>
        </p:grpSpPr>
        <p:sp>
          <p:nvSpPr>
            <p:cNvPr id="15" name="Oval 101">
              <a:extLst>
                <a:ext uri="{FF2B5EF4-FFF2-40B4-BE49-F238E27FC236}">
                  <a16:creationId xmlns:a16="http://schemas.microsoft.com/office/drawing/2014/main" id="{6ED2A0A8-9AF8-60D9-C6C0-F0F8183DDE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90000"/>
                    <a:lumOff val="10000"/>
                  </a:schemeClr>
                </a:gs>
                <a:gs pos="100000">
                  <a:schemeClr val="bg2">
                    <a:lumMod val="7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5E50EA4-A2BC-E29C-38C8-D1ECC0546E1E}"/>
                </a:ext>
              </a:extLst>
            </p:cNvPr>
            <p:cNvSpPr/>
            <p:nvPr/>
          </p:nvSpPr>
          <p:spPr>
            <a:xfrm>
              <a:off x="2125980" y="2462211"/>
              <a:ext cx="1544639" cy="154463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7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</a:rPr>
                <a:t>KPI 3</a:t>
              </a:r>
              <a:endParaRPr lang="ru-UA" sz="1400" b="1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18" name="Picture 17" descr="A close up of a computer screen&#10;&#10;Description automatically generated">
            <a:extLst>
              <a:ext uri="{FF2B5EF4-FFF2-40B4-BE49-F238E27FC236}">
                <a16:creationId xmlns:a16="http://schemas.microsoft.com/office/drawing/2014/main" id="{57033D5E-513E-90E8-870D-76AF2E7DDB90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2815" y="2921000"/>
            <a:ext cx="4176000" cy="6840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F827323B-8D23-104C-E29E-8BA9EB2FD7A4}"/>
              </a:ext>
            </a:extLst>
          </p:cNvPr>
          <p:cNvGrpSpPr>
            <a:grpSpLocks noChangeAspect="1"/>
          </p:cNvGrpSpPr>
          <p:nvPr/>
        </p:nvGrpSpPr>
        <p:grpSpPr>
          <a:xfrm>
            <a:off x="5652815" y="4003970"/>
            <a:ext cx="1116000" cy="1117202"/>
            <a:chOff x="1839912" y="2150746"/>
            <a:chExt cx="2142720" cy="2145029"/>
          </a:xfrm>
        </p:grpSpPr>
        <p:sp>
          <p:nvSpPr>
            <p:cNvPr id="20" name="Oval 101">
              <a:extLst>
                <a:ext uri="{FF2B5EF4-FFF2-40B4-BE49-F238E27FC236}">
                  <a16:creationId xmlns:a16="http://schemas.microsoft.com/office/drawing/2014/main" id="{E55207EB-5A2B-29FD-C927-43A4294F5F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90000"/>
                    <a:lumOff val="10000"/>
                  </a:schemeClr>
                </a:gs>
                <a:gs pos="100000">
                  <a:schemeClr val="bg2">
                    <a:lumMod val="7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5AA569F-0734-BC5D-3129-8BDAC640181B}"/>
                </a:ext>
              </a:extLst>
            </p:cNvPr>
            <p:cNvSpPr/>
            <p:nvPr/>
          </p:nvSpPr>
          <p:spPr>
            <a:xfrm>
              <a:off x="2125980" y="2462211"/>
              <a:ext cx="1544639" cy="154463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7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</a:rPr>
                <a:t>KPI 4</a:t>
              </a:r>
              <a:endParaRPr lang="ru-UA" sz="1400" b="1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23" name="Picture 22" descr="A close-up of a word&#10;&#10;Description automatically generated">
            <a:extLst>
              <a:ext uri="{FF2B5EF4-FFF2-40B4-BE49-F238E27FC236}">
                <a16:creationId xmlns:a16="http://schemas.microsoft.com/office/drawing/2014/main" id="{F7D9A08A-650E-42AD-FBAA-4DF6CCEC5B61}"/>
              </a:ext>
            </a:extLst>
          </p:cNvPr>
          <p:cNvPicPr>
            <a:picLocks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815" y="5391342"/>
            <a:ext cx="3960000" cy="64770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0E7261B3-5162-C77A-A491-58AFA7FF30E6}"/>
              </a:ext>
            </a:extLst>
          </p:cNvPr>
          <p:cNvGrpSpPr>
            <a:grpSpLocks noChangeAspect="1"/>
          </p:cNvGrpSpPr>
          <p:nvPr/>
        </p:nvGrpSpPr>
        <p:grpSpPr>
          <a:xfrm>
            <a:off x="9264990" y="1538708"/>
            <a:ext cx="1116000" cy="1117202"/>
            <a:chOff x="1839912" y="2150746"/>
            <a:chExt cx="2142720" cy="2145029"/>
          </a:xfrm>
        </p:grpSpPr>
        <p:sp>
          <p:nvSpPr>
            <p:cNvPr id="25" name="Oval 101">
              <a:extLst>
                <a:ext uri="{FF2B5EF4-FFF2-40B4-BE49-F238E27FC236}">
                  <a16:creationId xmlns:a16="http://schemas.microsoft.com/office/drawing/2014/main" id="{D627BAF1-9965-BA4F-63C7-F756579BD4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9912" y="2150746"/>
              <a:ext cx="2142720" cy="2145029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90000"/>
                    <a:lumOff val="10000"/>
                  </a:schemeClr>
                </a:gs>
                <a:gs pos="100000">
                  <a:schemeClr val="bg2">
                    <a:lumMod val="7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>
                <a:solidFill>
                  <a:schemeClr val="lt1"/>
                </a:solidFill>
              </a:endParaRP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D451521-C0CE-C356-A39E-69B167E4065D}"/>
                </a:ext>
              </a:extLst>
            </p:cNvPr>
            <p:cNvSpPr/>
            <p:nvPr/>
          </p:nvSpPr>
          <p:spPr>
            <a:xfrm>
              <a:off x="2125980" y="2462211"/>
              <a:ext cx="1544639" cy="154463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outerShdw blurRad="177800" dist="114300" dir="2700000" algn="tl" rotWithShape="0">
                <a:schemeClr val="tx1">
                  <a:alpha val="7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bg1">
                      <a:lumMod val="85000"/>
                    </a:schemeClr>
                  </a:solidFill>
                </a:rPr>
                <a:t>KPI 5</a:t>
              </a:r>
              <a:endParaRPr lang="ru-UA" sz="1400" b="1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pic>
        <p:nvPicPr>
          <p:cNvPr id="28" name="Picture 27" descr="A screenshot of a number&#10;&#10;Description automatically generated">
            <a:extLst>
              <a:ext uri="{FF2B5EF4-FFF2-40B4-BE49-F238E27FC236}">
                <a16:creationId xmlns:a16="http://schemas.microsoft.com/office/drawing/2014/main" id="{88C736A2-334C-A120-AA57-C88A5B770D47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826" y="2921000"/>
            <a:ext cx="3348000" cy="17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772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9C0760F1-E038-7060-0BBE-77C382C3B8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8210" y="1389048"/>
            <a:ext cx="8975579" cy="4960952"/>
          </a:xfrm>
          <a:prstGeom prst="rect">
            <a:avLst/>
          </a:prstGeom>
        </p:spPr>
      </p:pic>
      <p:sp>
        <p:nvSpPr>
          <p:cNvPr id="6" name="Round Diagonal Corner of Rectangle 5">
            <a:extLst>
              <a:ext uri="{FF2B5EF4-FFF2-40B4-BE49-F238E27FC236}">
                <a16:creationId xmlns:a16="http://schemas.microsoft.com/office/drawing/2014/main" id="{F6D30744-1E0E-E45F-54D0-C29F3C463B05}"/>
              </a:ext>
            </a:extLst>
          </p:cNvPr>
          <p:cNvSpPr/>
          <p:nvPr/>
        </p:nvSpPr>
        <p:spPr>
          <a:xfrm>
            <a:off x="4472031" y="428952"/>
            <a:ext cx="3247936" cy="684000"/>
          </a:xfrm>
          <a:prstGeom prst="round2DiagRect">
            <a:avLst/>
          </a:prstGeom>
          <a:solidFill>
            <a:schemeClr val="bg1">
              <a:lumMod val="75000"/>
            </a:schemeClr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0000" rtlCol="0" anchor="ctr">
            <a:sp3d/>
          </a:bodyPr>
          <a:lstStyle/>
          <a:p>
            <a:pPr algn="ctr"/>
            <a:r>
              <a:rPr lang="en-US" sz="2400" b="1" dirty="0">
                <a:solidFill>
                  <a:schemeClr val="bg2"/>
                </a:solidFill>
                <a:latin typeface="PT Serif" panose="020A0603040505020204" pitchFamily="18" charset="77"/>
              </a:rPr>
              <a:t>Power BI Dashboard</a:t>
            </a:r>
            <a:endParaRPr lang="en-US" sz="2400" b="1" dirty="0">
              <a:solidFill>
                <a:schemeClr val="bg2"/>
              </a:solidFill>
              <a:effectLst/>
              <a:latin typeface="PT Serif" panose="020A06030405050202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11885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4917423" y="549684"/>
            <a:ext cx="2357153" cy="517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IN" sz="2400" b="1" u="sng" dirty="0">
                <a:solidFill>
                  <a:schemeClr val="bg2"/>
                </a:solidFill>
                <a:latin typeface="PT Serif" panose="020A0603040505020204" pitchFamily="18" charset="77"/>
              </a:rPr>
              <a:t>CONCLUSION</a:t>
            </a: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ED97792-A91C-53AA-8421-D315434278FD}"/>
              </a:ext>
            </a:extLst>
          </p:cNvPr>
          <p:cNvSpPr txBox="1"/>
          <p:nvPr/>
        </p:nvSpPr>
        <p:spPr>
          <a:xfrm>
            <a:off x="1838959" y="1766014"/>
            <a:ext cx="8514080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dirty="0"/>
              <a:t>	Overall, dashboard provides a comprehensive view of the business allowing for targeted strategies to improve customer satisfaction, operational efficiency and profitability.</a:t>
            </a:r>
          </a:p>
          <a:p>
            <a:pPr algn="just">
              <a:lnSpc>
                <a:spcPct val="125000"/>
              </a:lnSpc>
            </a:pPr>
            <a:r>
              <a:rPr lang="en-US" dirty="0"/>
              <a:t>	To enhance overall business performance, the e-commerce store should focus on </a:t>
            </a:r>
            <a:r>
              <a:rPr lang="en-US" i="1" dirty="0"/>
              <a:t>optimizing promotional strategies, enhancing payment convenience, improving delivery efficiency.</a:t>
            </a:r>
          </a:p>
          <a:p>
            <a:pPr algn="just">
              <a:lnSpc>
                <a:spcPct val="125000"/>
              </a:lnSpc>
            </a:pPr>
            <a:r>
              <a:rPr lang="en-US" dirty="0"/>
              <a:t>	By addressing these areas, the store can improve customer satisfaction, boost sales and maintain a competitive edge in the market. Proactive measures and continuous optimization based on customer feedback and behaviour will be key to sustaining growth and success.</a:t>
            </a:r>
          </a:p>
        </p:txBody>
      </p:sp>
    </p:spTree>
    <p:extLst>
      <p:ext uri="{BB962C8B-B14F-4D97-AF65-F5344CB8AC3E}">
        <p14:creationId xmlns:p14="http://schemas.microsoft.com/office/powerpoint/2010/main" val="3851234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75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2C9CAA2-1F0C-7A9B-EEA8-22B5FD0906B9}"/>
              </a:ext>
            </a:extLst>
          </p:cNvPr>
          <p:cNvSpPr txBox="1"/>
          <p:nvPr/>
        </p:nvSpPr>
        <p:spPr>
          <a:xfrm>
            <a:off x="4576032" y="3105834"/>
            <a:ext cx="3039935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extrusionH="57150">
              <a:bevelT w="38100" h="38100" prst="angle"/>
            </a:sp3d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effectLst>
                  <a:glow>
                    <a:schemeClr val="accent1">
                      <a:alpha val="40000"/>
                    </a:schemeClr>
                  </a:glow>
                  <a:reflection blurRad="63500" stA="21000" endPos="60000" dist="12700" dir="5400000" sy="-100000" algn="bl" rotWithShape="0"/>
                </a:effectLst>
                <a:latin typeface="Arial Rounded MT Bold" panose="020F0704030504030204" pitchFamily="34" charset="77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11236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B5E8F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B5859282-B6D7-6677-6568-F0AD816EF3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711" r="15711"/>
          <a:stretch/>
        </p:blipFill>
        <p:spPr>
          <a:xfrm>
            <a:off x="1" y="10"/>
            <a:ext cx="7002567" cy="6857990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974450-1E0A-05ED-F992-455B8FA59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3945" y="408663"/>
            <a:ext cx="4952997" cy="1115341"/>
          </a:xfrm>
        </p:spPr>
        <p:txBody>
          <a:bodyPr>
            <a:normAutofit/>
          </a:bodyPr>
          <a:lstStyle/>
          <a:p>
            <a:r>
              <a:rPr lang="en-US" sz="2800" b="1" u="sng" dirty="0">
                <a:latin typeface="Arial Rounded MT Bold" panose="020F0704030504030204" pitchFamily="34" charset="77"/>
              </a:rPr>
              <a:t>E-COMMERCE ANALYTICS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301D54E-B830-288A-4CCD-E0E5A0D882F5}"/>
              </a:ext>
            </a:extLst>
          </p:cNvPr>
          <p:cNvSpPr txBox="1">
            <a:spLocks/>
          </p:cNvSpPr>
          <p:nvPr/>
        </p:nvSpPr>
        <p:spPr>
          <a:xfrm>
            <a:off x="8336170" y="4581183"/>
            <a:ext cx="2268801" cy="14168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dirty="0">
                <a:latin typeface="Telugu MN" pitchFamily="2" charset="0"/>
                <a:cs typeface="Telugu MN" pitchFamily="2" charset="0"/>
              </a:rPr>
              <a:t>Presented By:</a:t>
            </a:r>
          </a:p>
          <a:p>
            <a:pPr marL="0" indent="0" algn="ctr">
              <a:buNone/>
            </a:pPr>
            <a:r>
              <a:rPr lang="en-US" sz="1800" dirty="0">
                <a:latin typeface="Telugu MN" pitchFamily="2" charset="0"/>
                <a:cs typeface="Telugu MN" pitchFamily="2" charset="0"/>
              </a:rPr>
              <a:t>Sonali Shinde</a:t>
            </a:r>
          </a:p>
          <a:p>
            <a:pPr marL="0" indent="0" algn="ctr">
              <a:buNone/>
            </a:pPr>
            <a:r>
              <a:rPr lang="en-US" sz="1800" dirty="0">
                <a:latin typeface="Telugu MN" pitchFamily="2" charset="0"/>
                <a:cs typeface="Telugu MN" pitchFamily="2" charset="0"/>
              </a:rPr>
              <a:t>Soma Sandhya</a:t>
            </a:r>
          </a:p>
          <a:p>
            <a:pPr marL="0" indent="0" algn="ctr">
              <a:buNone/>
            </a:pPr>
            <a:r>
              <a:rPr lang="en-US" sz="1800" dirty="0">
                <a:latin typeface="Telugu MN" pitchFamily="2" charset="0"/>
                <a:cs typeface="Telugu MN" pitchFamily="2" charset="0"/>
              </a:rPr>
              <a:t>Pranay Wani</a:t>
            </a:r>
          </a:p>
        </p:txBody>
      </p:sp>
      <p:pic>
        <p:nvPicPr>
          <p:cNvPr id="20" name="Picture 19" descr="A blue circle with a white shopping cart on it&#10;&#10;Description automatically generated">
            <a:extLst>
              <a:ext uri="{FF2B5EF4-FFF2-40B4-BE49-F238E27FC236}">
                <a16:creationId xmlns:a16="http://schemas.microsoft.com/office/drawing/2014/main" id="{30163A40-83C7-4BA4-46FB-CC187CC2ED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3115" y="1349826"/>
            <a:ext cx="1447808" cy="1447808"/>
          </a:xfrm>
          <a:prstGeom prst="rect">
            <a:avLst/>
          </a:prstGeom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4E8ACFB1-A25C-3AB7-0D2E-EF6F731691C0}"/>
              </a:ext>
            </a:extLst>
          </p:cNvPr>
          <p:cNvSpPr/>
          <p:nvPr/>
        </p:nvSpPr>
        <p:spPr>
          <a:xfrm>
            <a:off x="7318457" y="4310750"/>
            <a:ext cx="4497110" cy="1828800"/>
          </a:xfrm>
          <a:prstGeom prst="round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F35397-8A10-86EE-CEC3-F908694CD3A5}"/>
              </a:ext>
            </a:extLst>
          </p:cNvPr>
          <p:cNvSpPr txBox="1"/>
          <p:nvPr/>
        </p:nvSpPr>
        <p:spPr>
          <a:xfrm>
            <a:off x="8253730" y="3149282"/>
            <a:ext cx="2433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elugu MN" pitchFamily="2" charset="0"/>
                <a:cs typeface="Telugu MN" pitchFamily="2" charset="0"/>
              </a:rPr>
              <a:t>Organization: ExcelR</a:t>
            </a:r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2288DEDE-DFE3-FD4C-2DC3-DF26153CFA0A}"/>
              </a:ext>
            </a:extLst>
          </p:cNvPr>
          <p:cNvSpPr/>
          <p:nvPr/>
        </p:nvSpPr>
        <p:spPr>
          <a:xfrm rot="13866578" flipH="1">
            <a:off x="-104354" y="-1510285"/>
            <a:ext cx="2015240" cy="3720510"/>
          </a:xfrm>
          <a:prstGeom prst="rtTriangle">
            <a:avLst/>
          </a:prstGeom>
          <a:gradFill flip="none" rotWithShape="1">
            <a:gsLst>
              <a:gs pos="0">
                <a:srgbClr val="770000">
                  <a:alpha val="85098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0A477CE3-D8E2-4EE2-22AA-C85992047190}"/>
              </a:ext>
            </a:extLst>
          </p:cNvPr>
          <p:cNvSpPr/>
          <p:nvPr/>
        </p:nvSpPr>
        <p:spPr>
          <a:xfrm rot="2616195">
            <a:off x="-802349" y="-1275718"/>
            <a:ext cx="2703944" cy="4803136"/>
          </a:xfrm>
          <a:prstGeom prst="rtTriangle">
            <a:avLst/>
          </a:prstGeom>
          <a:gradFill flip="none" rotWithShape="1">
            <a:gsLst>
              <a:gs pos="0">
                <a:srgbClr val="770000"/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riangle 11">
            <a:extLst>
              <a:ext uri="{FF2B5EF4-FFF2-40B4-BE49-F238E27FC236}">
                <a16:creationId xmlns:a16="http://schemas.microsoft.com/office/drawing/2014/main" id="{674193F5-3AAA-E80E-E381-8419518F5D7A}"/>
              </a:ext>
            </a:extLst>
          </p:cNvPr>
          <p:cNvSpPr/>
          <p:nvPr/>
        </p:nvSpPr>
        <p:spPr>
          <a:xfrm rot="12258271">
            <a:off x="-1430005" y="-1094977"/>
            <a:ext cx="2095500" cy="3334384"/>
          </a:xfrm>
          <a:prstGeom prst="triangle">
            <a:avLst>
              <a:gd name="adj" fmla="val 47197"/>
            </a:avLst>
          </a:prstGeom>
          <a:gradFill flip="none" rotWithShape="1">
            <a:gsLst>
              <a:gs pos="0">
                <a:srgbClr val="C00000">
                  <a:shade val="30000"/>
                  <a:satMod val="115000"/>
                  <a:lumMod val="50678"/>
                  <a:lumOff val="49322"/>
                </a:srgbClr>
              </a:gs>
              <a:gs pos="50000">
                <a:srgbClr val="C00000">
                  <a:shade val="67500"/>
                  <a:satMod val="115000"/>
                </a:srgbClr>
              </a:gs>
              <a:gs pos="100000">
                <a:srgbClr val="C00000">
                  <a:shade val="100000"/>
                  <a:satMod val="115000"/>
                </a:srgb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1C94F7-8FC2-6BC7-97D6-D401E5A39E6F}"/>
              </a:ext>
            </a:extLst>
          </p:cNvPr>
          <p:cNvSpPr txBox="1"/>
          <p:nvPr/>
        </p:nvSpPr>
        <p:spPr>
          <a:xfrm>
            <a:off x="8364143" y="3637004"/>
            <a:ext cx="2327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elugu MN" pitchFamily="2" charset="0"/>
                <a:cs typeface="Telugu MN" pitchFamily="2" charset="0"/>
              </a:rPr>
              <a:t>[Date: 27’th June 24]</a:t>
            </a:r>
          </a:p>
        </p:txBody>
      </p:sp>
    </p:spTree>
    <p:extLst>
      <p:ext uri="{BB962C8B-B14F-4D97-AF65-F5344CB8AC3E}">
        <p14:creationId xmlns:p14="http://schemas.microsoft.com/office/powerpoint/2010/main" val="1705578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4549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 8">
            <a:extLst>
              <a:ext uri="{FF2B5EF4-FFF2-40B4-BE49-F238E27FC236}">
                <a16:creationId xmlns:a16="http://schemas.microsoft.com/office/drawing/2014/main" id="{C6A7BD5C-8C60-5EA3-F7E0-BB869E8B2F81}"/>
              </a:ext>
            </a:extLst>
          </p:cNvPr>
          <p:cNvSpPr>
            <a:spLocks/>
          </p:cNvSpPr>
          <p:nvPr/>
        </p:nvSpPr>
        <p:spPr bwMode="auto">
          <a:xfrm flipH="1">
            <a:off x="1948650" y="2703618"/>
            <a:ext cx="3374989" cy="1304725"/>
          </a:xfrm>
          <a:custGeom>
            <a:avLst/>
            <a:gdLst>
              <a:gd name="T0" fmla="*/ 0 w 822"/>
              <a:gd name="T1" fmla="*/ 0 h 354"/>
              <a:gd name="T2" fmla="*/ 0 w 822"/>
              <a:gd name="T3" fmla="*/ 12 h 354"/>
              <a:gd name="T4" fmla="*/ 822 w 822"/>
              <a:gd name="T5" fmla="*/ 35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22" h="354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241"/>
                  <a:pt x="822" y="59"/>
                  <a:pt x="822" y="354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3" name="Freeform 8">
            <a:extLst>
              <a:ext uri="{FF2B5EF4-FFF2-40B4-BE49-F238E27FC236}">
                <a16:creationId xmlns:a16="http://schemas.microsoft.com/office/drawing/2014/main" id="{72D02E8A-6D5D-4054-813C-FDE1624DA550}"/>
              </a:ext>
            </a:extLst>
          </p:cNvPr>
          <p:cNvSpPr>
            <a:spLocks/>
          </p:cNvSpPr>
          <p:nvPr/>
        </p:nvSpPr>
        <p:spPr bwMode="auto">
          <a:xfrm>
            <a:off x="7025980" y="2703618"/>
            <a:ext cx="3374989" cy="1304725"/>
          </a:xfrm>
          <a:custGeom>
            <a:avLst/>
            <a:gdLst>
              <a:gd name="T0" fmla="*/ 0 w 822"/>
              <a:gd name="T1" fmla="*/ 0 h 354"/>
              <a:gd name="T2" fmla="*/ 0 w 822"/>
              <a:gd name="T3" fmla="*/ 12 h 354"/>
              <a:gd name="T4" fmla="*/ 822 w 822"/>
              <a:gd name="T5" fmla="*/ 35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22" h="354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241"/>
                  <a:pt x="822" y="59"/>
                  <a:pt x="822" y="354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" name="Freeform 6">
            <a:extLst>
              <a:ext uri="{FF2B5EF4-FFF2-40B4-BE49-F238E27FC236}">
                <a16:creationId xmlns:a16="http://schemas.microsoft.com/office/drawing/2014/main" id="{B185FD82-1171-4521-A2A6-F0CBA3FAEBF2}"/>
              </a:ext>
            </a:extLst>
          </p:cNvPr>
          <p:cNvSpPr>
            <a:spLocks/>
          </p:cNvSpPr>
          <p:nvPr/>
        </p:nvSpPr>
        <p:spPr bwMode="auto">
          <a:xfrm>
            <a:off x="3796912" y="2706000"/>
            <a:ext cx="1872000" cy="1349375"/>
          </a:xfrm>
          <a:custGeom>
            <a:avLst/>
            <a:gdLst>
              <a:gd name="T0" fmla="*/ 822 w 822"/>
              <a:gd name="T1" fmla="*/ 0 h 354"/>
              <a:gd name="T2" fmla="*/ 822 w 822"/>
              <a:gd name="T3" fmla="*/ 12 h 354"/>
              <a:gd name="T4" fmla="*/ 0 w 822"/>
              <a:gd name="T5" fmla="*/ 35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22" h="354">
                <a:moveTo>
                  <a:pt x="822" y="0"/>
                </a:moveTo>
                <a:cubicBezTo>
                  <a:pt x="822" y="12"/>
                  <a:pt x="822" y="12"/>
                  <a:pt x="822" y="12"/>
                </a:cubicBezTo>
                <a:cubicBezTo>
                  <a:pt x="822" y="241"/>
                  <a:pt x="0" y="59"/>
                  <a:pt x="0" y="354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Freeform 7">
            <a:extLst>
              <a:ext uri="{FF2B5EF4-FFF2-40B4-BE49-F238E27FC236}">
                <a16:creationId xmlns:a16="http://schemas.microsoft.com/office/drawing/2014/main" id="{95126386-2D45-4CC7-BBCE-C8888C238B29}"/>
              </a:ext>
            </a:extLst>
          </p:cNvPr>
          <p:cNvSpPr>
            <a:spLocks/>
          </p:cNvSpPr>
          <p:nvPr/>
        </p:nvSpPr>
        <p:spPr bwMode="auto">
          <a:xfrm>
            <a:off x="5366896" y="2706000"/>
            <a:ext cx="648000" cy="1349375"/>
          </a:xfrm>
          <a:custGeom>
            <a:avLst/>
            <a:gdLst>
              <a:gd name="T0" fmla="*/ 0 w 274"/>
              <a:gd name="T1" fmla="*/ 354 h 354"/>
              <a:gd name="T2" fmla="*/ 274 w 274"/>
              <a:gd name="T3" fmla="*/ 11 h 354"/>
              <a:gd name="T4" fmla="*/ 274 w 274"/>
              <a:gd name="T5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74" h="354">
                <a:moveTo>
                  <a:pt x="0" y="354"/>
                </a:moveTo>
                <a:cubicBezTo>
                  <a:pt x="0" y="162"/>
                  <a:pt x="274" y="173"/>
                  <a:pt x="274" y="11"/>
                </a:cubicBezTo>
                <a:cubicBezTo>
                  <a:pt x="274" y="0"/>
                  <a:pt x="274" y="0"/>
                  <a:pt x="274" y="0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6" name="Freeform 8">
            <a:extLst>
              <a:ext uri="{FF2B5EF4-FFF2-40B4-BE49-F238E27FC236}">
                <a16:creationId xmlns:a16="http://schemas.microsoft.com/office/drawing/2014/main" id="{0FC91579-CF9D-4F0B-B72B-BD87BED3D39C}"/>
              </a:ext>
            </a:extLst>
          </p:cNvPr>
          <p:cNvSpPr>
            <a:spLocks/>
          </p:cNvSpPr>
          <p:nvPr/>
        </p:nvSpPr>
        <p:spPr bwMode="auto">
          <a:xfrm>
            <a:off x="6715665" y="2706000"/>
            <a:ext cx="1872000" cy="1349375"/>
          </a:xfrm>
          <a:custGeom>
            <a:avLst/>
            <a:gdLst>
              <a:gd name="T0" fmla="*/ 0 w 822"/>
              <a:gd name="T1" fmla="*/ 0 h 354"/>
              <a:gd name="T2" fmla="*/ 0 w 822"/>
              <a:gd name="T3" fmla="*/ 12 h 354"/>
              <a:gd name="T4" fmla="*/ 822 w 822"/>
              <a:gd name="T5" fmla="*/ 354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22" h="354">
                <a:moveTo>
                  <a:pt x="0" y="0"/>
                </a:moveTo>
                <a:cubicBezTo>
                  <a:pt x="0" y="12"/>
                  <a:pt x="0" y="12"/>
                  <a:pt x="0" y="12"/>
                </a:cubicBezTo>
                <a:cubicBezTo>
                  <a:pt x="0" y="241"/>
                  <a:pt x="822" y="59"/>
                  <a:pt x="822" y="354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7" name="Freeform 9">
            <a:extLst>
              <a:ext uri="{FF2B5EF4-FFF2-40B4-BE49-F238E27FC236}">
                <a16:creationId xmlns:a16="http://schemas.microsoft.com/office/drawing/2014/main" id="{AC008ABF-332F-4ECC-AB7B-5C03049DB474}"/>
              </a:ext>
            </a:extLst>
          </p:cNvPr>
          <p:cNvSpPr>
            <a:spLocks/>
          </p:cNvSpPr>
          <p:nvPr/>
        </p:nvSpPr>
        <p:spPr bwMode="auto">
          <a:xfrm>
            <a:off x="6370644" y="2706000"/>
            <a:ext cx="648000" cy="1349375"/>
          </a:xfrm>
          <a:custGeom>
            <a:avLst/>
            <a:gdLst>
              <a:gd name="T0" fmla="*/ 274 w 274"/>
              <a:gd name="T1" fmla="*/ 354 h 354"/>
              <a:gd name="T2" fmla="*/ 0 w 274"/>
              <a:gd name="T3" fmla="*/ 11 h 354"/>
              <a:gd name="T4" fmla="*/ 0 w 274"/>
              <a:gd name="T5" fmla="*/ 0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74" h="354">
                <a:moveTo>
                  <a:pt x="274" y="354"/>
                </a:moveTo>
                <a:cubicBezTo>
                  <a:pt x="274" y="162"/>
                  <a:pt x="0" y="173"/>
                  <a:pt x="0" y="11"/>
                </a:cubicBezTo>
                <a:cubicBezTo>
                  <a:pt x="0" y="0"/>
                  <a:pt x="0" y="0"/>
                  <a:pt x="0" y="0"/>
                </a:cubicBezTo>
              </a:path>
            </a:pathLst>
          </a:custGeom>
          <a:noFill/>
          <a:ln w="11113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Freeform 14">
            <a:extLst>
              <a:ext uri="{FF2B5EF4-FFF2-40B4-BE49-F238E27FC236}">
                <a16:creationId xmlns:a16="http://schemas.microsoft.com/office/drawing/2014/main" id="{47526BD8-78F4-4480-B439-44735D2EACFC}"/>
              </a:ext>
            </a:extLst>
          </p:cNvPr>
          <p:cNvSpPr>
            <a:spLocks/>
          </p:cNvSpPr>
          <p:nvPr/>
        </p:nvSpPr>
        <p:spPr bwMode="auto">
          <a:xfrm>
            <a:off x="4286250" y="1102625"/>
            <a:ext cx="3625850" cy="1425575"/>
          </a:xfrm>
          <a:custGeom>
            <a:avLst/>
            <a:gdLst>
              <a:gd name="T0" fmla="*/ 187 w 952"/>
              <a:gd name="T1" fmla="*/ 374 h 374"/>
              <a:gd name="T2" fmla="*/ 0 w 952"/>
              <a:gd name="T3" fmla="*/ 187 h 374"/>
              <a:gd name="T4" fmla="*/ 187 w 952"/>
              <a:gd name="T5" fmla="*/ 0 h 374"/>
              <a:gd name="T6" fmla="*/ 765 w 952"/>
              <a:gd name="T7" fmla="*/ 0 h 374"/>
              <a:gd name="T8" fmla="*/ 952 w 952"/>
              <a:gd name="T9" fmla="*/ 187 h 374"/>
              <a:gd name="T10" fmla="*/ 765 w 952"/>
              <a:gd name="T11" fmla="*/ 374 h 374"/>
              <a:gd name="T12" fmla="*/ 187 w 952"/>
              <a:gd name="T13" fmla="*/ 374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2" h="374">
                <a:moveTo>
                  <a:pt x="187" y="374"/>
                </a:moveTo>
                <a:cubicBezTo>
                  <a:pt x="84" y="374"/>
                  <a:pt x="0" y="290"/>
                  <a:pt x="0" y="187"/>
                </a:cubicBezTo>
                <a:cubicBezTo>
                  <a:pt x="0" y="84"/>
                  <a:pt x="84" y="0"/>
                  <a:pt x="187" y="0"/>
                </a:cubicBezTo>
                <a:cubicBezTo>
                  <a:pt x="765" y="0"/>
                  <a:pt x="765" y="0"/>
                  <a:pt x="765" y="0"/>
                </a:cubicBezTo>
                <a:cubicBezTo>
                  <a:pt x="868" y="0"/>
                  <a:pt x="952" y="84"/>
                  <a:pt x="952" y="187"/>
                </a:cubicBezTo>
                <a:cubicBezTo>
                  <a:pt x="952" y="290"/>
                  <a:pt x="868" y="374"/>
                  <a:pt x="765" y="374"/>
                </a:cubicBezTo>
                <a:lnTo>
                  <a:pt x="187" y="37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8" name="Freeform 18">
            <a:extLst>
              <a:ext uri="{FF2B5EF4-FFF2-40B4-BE49-F238E27FC236}">
                <a16:creationId xmlns:a16="http://schemas.microsoft.com/office/drawing/2014/main" id="{49D9C1F6-168F-4C53-9E57-ACFDCB0A631B}"/>
              </a:ext>
            </a:extLst>
          </p:cNvPr>
          <p:cNvSpPr>
            <a:spLocks/>
          </p:cNvSpPr>
          <p:nvPr/>
        </p:nvSpPr>
        <p:spPr bwMode="auto">
          <a:xfrm>
            <a:off x="4275137" y="1105007"/>
            <a:ext cx="3625850" cy="1425575"/>
          </a:xfrm>
          <a:custGeom>
            <a:avLst/>
            <a:gdLst>
              <a:gd name="T0" fmla="*/ 187 w 952"/>
              <a:gd name="T1" fmla="*/ 374 h 374"/>
              <a:gd name="T2" fmla="*/ 0 w 952"/>
              <a:gd name="T3" fmla="*/ 187 h 374"/>
              <a:gd name="T4" fmla="*/ 187 w 952"/>
              <a:gd name="T5" fmla="*/ 0 h 374"/>
              <a:gd name="T6" fmla="*/ 765 w 952"/>
              <a:gd name="T7" fmla="*/ 0 h 374"/>
              <a:gd name="T8" fmla="*/ 952 w 952"/>
              <a:gd name="T9" fmla="*/ 187 h 374"/>
              <a:gd name="T10" fmla="*/ 765 w 952"/>
              <a:gd name="T11" fmla="*/ 374 h 374"/>
              <a:gd name="T12" fmla="*/ 187 w 952"/>
              <a:gd name="T13" fmla="*/ 374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2" h="374">
                <a:moveTo>
                  <a:pt x="187" y="374"/>
                </a:moveTo>
                <a:cubicBezTo>
                  <a:pt x="84" y="374"/>
                  <a:pt x="0" y="290"/>
                  <a:pt x="0" y="187"/>
                </a:cubicBezTo>
                <a:cubicBezTo>
                  <a:pt x="0" y="84"/>
                  <a:pt x="84" y="0"/>
                  <a:pt x="187" y="0"/>
                </a:cubicBezTo>
                <a:cubicBezTo>
                  <a:pt x="765" y="0"/>
                  <a:pt x="765" y="0"/>
                  <a:pt x="765" y="0"/>
                </a:cubicBezTo>
                <a:cubicBezTo>
                  <a:pt x="868" y="0"/>
                  <a:pt x="952" y="84"/>
                  <a:pt x="952" y="187"/>
                </a:cubicBezTo>
                <a:cubicBezTo>
                  <a:pt x="952" y="290"/>
                  <a:pt x="868" y="374"/>
                  <a:pt x="765" y="374"/>
                </a:cubicBezTo>
                <a:lnTo>
                  <a:pt x="187" y="37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innerShdw blurRad="317500" dist="88900" dir="13200000">
              <a:schemeClr val="accent4">
                <a:lumMod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9" name="Rectangle 20">
            <a:extLst>
              <a:ext uri="{FF2B5EF4-FFF2-40B4-BE49-F238E27FC236}">
                <a16:creationId xmlns:a16="http://schemas.microsoft.com/office/drawing/2014/main" id="{1C8AC0F8-4D88-4AD3-88DF-DBAAA2D5F8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0650" y="1653921"/>
            <a:ext cx="254183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  <a:scene3d>
              <a:camera prst="orthographicFront"/>
              <a:lightRig rig="threePt" dir="t"/>
            </a:scene3d>
            <a:sp3d extrusionH="57150">
              <a:bevelT w="69850" h="38100" prst="cross"/>
            </a:sp3d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ru-UA" sz="2400" b="1" dirty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Montserrat" panose="00000500000000000000" pitchFamily="50" charset="-52"/>
              </a:rPr>
              <a:t>OUR TEAM</a:t>
            </a:r>
            <a:endParaRPr kumimoji="0" lang="ru-UA" altLang="ru-UA" sz="2400" b="0" i="0" u="none" strike="noStrike" cap="none" normalizeH="0" baseline="0">
              <a:solidFill>
                <a:schemeClr val="tx1">
                  <a:lumMod val="50000"/>
                  <a:lumOff val="50000"/>
                </a:schemeClr>
              </a:solidFill>
              <a:effectLst/>
              <a:latin typeface="Montserrat" panose="00000500000000000000" pitchFamily="50" charset="-52"/>
            </a:endParaRPr>
          </a:p>
        </p:txBody>
      </p:sp>
      <p:sp>
        <p:nvSpPr>
          <p:cNvPr id="30" name="Freeform 18">
            <a:extLst>
              <a:ext uri="{FF2B5EF4-FFF2-40B4-BE49-F238E27FC236}">
                <a16:creationId xmlns:a16="http://schemas.microsoft.com/office/drawing/2014/main" id="{4FA9D0B3-DAA0-4C6B-8B3A-A051123C87F7}"/>
              </a:ext>
            </a:extLst>
          </p:cNvPr>
          <p:cNvSpPr>
            <a:spLocks/>
          </p:cNvSpPr>
          <p:nvPr/>
        </p:nvSpPr>
        <p:spPr bwMode="auto">
          <a:xfrm>
            <a:off x="4261897" y="1102625"/>
            <a:ext cx="3664210" cy="1440657"/>
          </a:xfrm>
          <a:custGeom>
            <a:avLst/>
            <a:gdLst>
              <a:gd name="T0" fmla="*/ 187 w 952"/>
              <a:gd name="T1" fmla="*/ 374 h 374"/>
              <a:gd name="T2" fmla="*/ 0 w 952"/>
              <a:gd name="T3" fmla="*/ 187 h 374"/>
              <a:gd name="T4" fmla="*/ 187 w 952"/>
              <a:gd name="T5" fmla="*/ 0 h 374"/>
              <a:gd name="T6" fmla="*/ 765 w 952"/>
              <a:gd name="T7" fmla="*/ 0 h 374"/>
              <a:gd name="T8" fmla="*/ 952 w 952"/>
              <a:gd name="T9" fmla="*/ 187 h 374"/>
              <a:gd name="T10" fmla="*/ 765 w 952"/>
              <a:gd name="T11" fmla="*/ 374 h 374"/>
              <a:gd name="T12" fmla="*/ 187 w 952"/>
              <a:gd name="T13" fmla="*/ 374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52" h="374">
                <a:moveTo>
                  <a:pt x="187" y="374"/>
                </a:moveTo>
                <a:cubicBezTo>
                  <a:pt x="84" y="374"/>
                  <a:pt x="0" y="290"/>
                  <a:pt x="0" y="187"/>
                </a:cubicBezTo>
                <a:cubicBezTo>
                  <a:pt x="0" y="84"/>
                  <a:pt x="84" y="0"/>
                  <a:pt x="187" y="0"/>
                </a:cubicBezTo>
                <a:cubicBezTo>
                  <a:pt x="765" y="0"/>
                  <a:pt x="765" y="0"/>
                  <a:pt x="765" y="0"/>
                </a:cubicBezTo>
                <a:cubicBezTo>
                  <a:pt x="868" y="0"/>
                  <a:pt x="952" y="84"/>
                  <a:pt x="952" y="187"/>
                </a:cubicBezTo>
                <a:cubicBezTo>
                  <a:pt x="952" y="290"/>
                  <a:pt x="868" y="374"/>
                  <a:pt x="765" y="374"/>
                </a:cubicBezTo>
                <a:lnTo>
                  <a:pt x="187" y="374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90000"/>
                  <a:lumOff val="10000"/>
                </a:schemeClr>
              </a:gs>
              <a:gs pos="100000">
                <a:schemeClr val="bg2"/>
              </a:gs>
            </a:gsLst>
            <a:lin ang="16200000" scaled="1"/>
            <a:tileRect/>
          </a:gradFill>
          <a:ln>
            <a:noFill/>
          </a:ln>
          <a:effectLst>
            <a:innerShdw blurRad="317500" dist="88900" dir="13200000">
              <a:schemeClr val="tx1">
                <a:alpha val="50000"/>
              </a:schemeClr>
            </a:inn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5736206-19DE-4E0D-9812-6961BBB30B9E}"/>
              </a:ext>
            </a:extLst>
          </p:cNvPr>
          <p:cNvSpPr/>
          <p:nvPr/>
        </p:nvSpPr>
        <p:spPr>
          <a:xfrm>
            <a:off x="4353986" y="1200342"/>
            <a:ext cx="1228288" cy="1228288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177800" dist="1270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092BAD4-34E9-4550-99E4-8BA2DF2F7323}"/>
              </a:ext>
            </a:extLst>
          </p:cNvPr>
          <p:cNvSpPr/>
          <p:nvPr/>
        </p:nvSpPr>
        <p:spPr>
          <a:xfrm>
            <a:off x="5567096" y="265678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D15BC392-FE1A-44A3-AE96-74FDB7D63659}"/>
              </a:ext>
            </a:extLst>
          </p:cNvPr>
          <p:cNvSpPr/>
          <p:nvPr/>
        </p:nvSpPr>
        <p:spPr>
          <a:xfrm>
            <a:off x="6611156" y="265678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5A8131D-6D36-4DA2-A084-13F25184C6CE}"/>
              </a:ext>
            </a:extLst>
          </p:cNvPr>
          <p:cNvSpPr/>
          <p:nvPr/>
        </p:nvSpPr>
        <p:spPr>
          <a:xfrm>
            <a:off x="5911060" y="265678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80EA895D-A2B9-499E-BD92-ACD65389C354}"/>
              </a:ext>
            </a:extLst>
          </p:cNvPr>
          <p:cNvSpPr/>
          <p:nvPr/>
        </p:nvSpPr>
        <p:spPr>
          <a:xfrm>
            <a:off x="6273807" y="265678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4FC7B93-D709-4274-8E05-B3BFDF09434C}"/>
              </a:ext>
            </a:extLst>
          </p:cNvPr>
          <p:cNvGrpSpPr/>
          <p:nvPr/>
        </p:nvGrpSpPr>
        <p:grpSpPr>
          <a:xfrm>
            <a:off x="2816844" y="4267358"/>
            <a:ext cx="1620000" cy="1620000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AE28945-D3B6-4E9B-9C81-0DAE5B82863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 sz="1600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C9B97D72-1BE9-4EA9-88CA-A4327895513D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Renuka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Talari</a:t>
              </a:r>
              <a:endParaRPr lang="ru-UA" sz="140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DB39B837-503E-42EC-B616-A6F66F2D3878}"/>
              </a:ext>
            </a:extLst>
          </p:cNvPr>
          <p:cNvGrpSpPr/>
          <p:nvPr/>
        </p:nvGrpSpPr>
        <p:grpSpPr>
          <a:xfrm>
            <a:off x="4542141" y="4285883"/>
            <a:ext cx="1620000" cy="1620000"/>
            <a:chOff x="7349505" y="606851"/>
            <a:chExt cx="1243991" cy="1211126"/>
          </a:xfrm>
          <a:solidFill>
            <a:schemeClr val="bg2"/>
          </a:solidFill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FC3FEA7-FC54-4223-B06A-539DF211C5D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9C9BA602-FCB0-401D-AB9E-2467F115642F}"/>
                </a:ext>
              </a:extLst>
            </p:cNvPr>
            <p:cNvSpPr/>
            <p:nvPr/>
          </p:nvSpPr>
          <p:spPr>
            <a:xfrm>
              <a:off x="7349505" y="606851"/>
              <a:ext cx="1243991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Soma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Sandhya</a:t>
              </a:r>
              <a:endParaRPr lang="ru-UA" sz="140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01D8B5C-F2CE-4E78-A821-9710C444E7C8}"/>
              </a:ext>
            </a:extLst>
          </p:cNvPr>
          <p:cNvGrpSpPr/>
          <p:nvPr/>
        </p:nvGrpSpPr>
        <p:grpSpPr>
          <a:xfrm>
            <a:off x="6249029" y="4285883"/>
            <a:ext cx="1620000" cy="1620000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A8EB2DD9-9A15-458D-A8F1-EF28514D39D9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4946D651-ED22-4D57-A3F5-4FC83B0F4B57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Manideepika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Talari</a:t>
              </a: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31FFDFD3-D56A-44A6-9DBC-05D4112935F0}"/>
              </a:ext>
            </a:extLst>
          </p:cNvPr>
          <p:cNvGrpSpPr/>
          <p:nvPr/>
        </p:nvGrpSpPr>
        <p:grpSpPr>
          <a:xfrm>
            <a:off x="7945475" y="4285883"/>
            <a:ext cx="1620000" cy="1620000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3E35142-9E36-437F-8D7E-6AA9B7C61CD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595DC49-2944-4960-8BDA-277447F85EF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Namita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Ratnaparkhi</a:t>
              </a:r>
              <a:endParaRPr lang="ru-UA" sz="140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B6A7AA81-5A88-CF8E-5ABE-58BD454EEA80}"/>
              </a:ext>
            </a:extLst>
          </p:cNvPr>
          <p:cNvSpPr/>
          <p:nvPr/>
        </p:nvSpPr>
        <p:spPr>
          <a:xfrm>
            <a:off x="5227596" y="265678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A821DD2-098E-41DA-CBAC-AAE022EB145E}"/>
              </a:ext>
            </a:extLst>
          </p:cNvPr>
          <p:cNvGrpSpPr/>
          <p:nvPr/>
        </p:nvGrpSpPr>
        <p:grpSpPr>
          <a:xfrm>
            <a:off x="9653838" y="4267358"/>
            <a:ext cx="1620000" cy="1620000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88B0E61-C618-AFB3-58E1-897DE667097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B481394-B7E5-1A99-B99E-DEB376EC3ED6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Pranay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Wani</a:t>
              </a:r>
              <a:endParaRPr lang="ru-UA" sz="140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0C9FDD1C-092D-160B-CFE3-7F37A4A6094F}"/>
              </a:ext>
            </a:extLst>
          </p:cNvPr>
          <p:cNvGrpSpPr/>
          <p:nvPr/>
        </p:nvGrpSpPr>
        <p:grpSpPr>
          <a:xfrm>
            <a:off x="1095000" y="4285883"/>
            <a:ext cx="1620000" cy="1620000"/>
            <a:chOff x="7349503" y="606851"/>
            <a:chExt cx="1211128" cy="1211126"/>
          </a:xfrm>
          <a:solidFill>
            <a:schemeClr val="bg2"/>
          </a:solidFill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75D9463-4F5E-0F8C-3DAD-F7E7666AEC30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A8612A2-0525-3501-7E75-E3D5C88A6FDD}"/>
                </a:ext>
              </a:extLst>
            </p:cNvPr>
            <p:cNvSpPr/>
            <p:nvPr/>
          </p:nvSpPr>
          <p:spPr>
            <a:xfrm>
              <a:off x="7349503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Sonali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85000"/>
                    </a:schemeClr>
                  </a:solidFill>
                </a:rPr>
                <a:t>Shinde</a:t>
              </a:r>
              <a:endParaRPr lang="ru-UA" sz="1400">
                <a:solidFill>
                  <a:schemeClr val="bg1">
                    <a:lumMod val="85000"/>
                  </a:schemeClr>
                </a:solidFill>
              </a:endParaRPr>
            </a:p>
          </p:txBody>
        </p:sp>
      </p:grpSp>
      <p:sp>
        <p:nvSpPr>
          <p:cNvPr id="22" name="Oval 21">
            <a:extLst>
              <a:ext uri="{FF2B5EF4-FFF2-40B4-BE49-F238E27FC236}">
                <a16:creationId xmlns:a16="http://schemas.microsoft.com/office/drawing/2014/main" id="{E1CEB147-4675-71CB-9270-E40EF476517D}"/>
              </a:ext>
            </a:extLst>
          </p:cNvPr>
          <p:cNvSpPr/>
          <p:nvPr/>
        </p:nvSpPr>
        <p:spPr>
          <a:xfrm>
            <a:off x="6937519" y="2656789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</p:spTree>
    <p:extLst>
      <p:ext uri="{BB962C8B-B14F-4D97-AF65-F5344CB8AC3E}">
        <p14:creationId xmlns:p14="http://schemas.microsoft.com/office/powerpoint/2010/main" val="1645689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8" fill="hold" grpId="0" nodeType="click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5625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17591 3.33333E-6 L -1.875E-6 3.33333E-6 " pathEditMode="relative" rAng="0" ptsTypes="AA">
                                      <p:cBhvr>
                                        <p:cTn id="12" dur="1500" spd="-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02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iterate type="lt">
                                    <p:tmPct val="15625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3.125E-6 -2.22222E-6 C -0.00104 0.03519 -0.01185 0.06297 -0.06015 0.07477 C -0.10963 0.08797 -0.1526 0.10347 -0.15364 0.18912 " pathEditMode="relative" rAng="16200000" ptsTypes="AAA">
                                      <p:cBhvr>
                                        <p:cTn id="3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682" y="9468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0.00013 0.00023 C 0.00169 0.04514 0.01315 0.06459 0.06706 0.07755 C 0.08763 0.08519 0.15352 0.08681 0.15339 0.18843 " pathEditMode="relative" rAng="16200000" ptsTypes="AAA">
                                      <p:cBhvr>
                                        <p:cTn id="3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69" y="9421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0.00052 0.00162 C -0.00235 0.0382 -0.00495 0.04607 -0.01953 0.0757 C -0.03841 0.1081 -0.04831 0.11852 -0.05326 0.18982 " pathEditMode="relative" rAng="16200000" ptsTypes="AAA">
                                      <p:cBhvr>
                                        <p:cTn id="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3" y="9421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0.00013 -0.00046 C -0.00013 0.04607 0.01198 0.06227 0.02174 0.0794 C 0.04244 0.12153 0.05091 0.12824 0.05299 0.1882 " pathEditMode="relative" rAng="16200000" ptsTypes="AAA">
                                      <p:cBhvr>
                                        <p:cTn id="43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56" y="9444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0.00091 0.00023 C -0.00091 0.03982 -0.03971 0.06505 -0.10729 0.07176 C -0.18555 0.08773 -0.27149 0.0875 -0.278 0.18519 " pathEditMode="relative" rAng="16200000" ptsTypes="AAA">
                                      <p:cBhvr>
                                        <p:cTn id="6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54" y="9259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" presetClass="entr" presetSubtype="0" fill="hold" grpId="1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6" presetClass="path" presetSubtype="0" accel="50000" decel="5000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animMotion origin="layout" path="M -2.91667E-6 -2.22222E-6 C 0.00326 0.04491 0.02383 0.06435 0.1211 0.07732 C 0.15808 0.08496 0.27683 0.08658 0.2767 0.1882 " pathEditMode="relative" rAng="16200000" ptsTypes="AAA">
                                      <p:cBhvr>
                                        <p:cTn id="8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28" y="9421"/>
                                    </p:animMotion>
                                  </p:childTnLst>
                                </p:cTn>
                              </p:par>
                              <p:par>
                                <p:cTn id="82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1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3" grpId="0" animBg="1"/>
      <p:bldP spid="4" grpId="0" animBg="1"/>
      <p:bldP spid="5" grpId="0" animBg="1"/>
      <p:bldP spid="6" grpId="0" animBg="1"/>
      <p:bldP spid="7" grpId="0" animBg="1"/>
      <p:bldP spid="28" grpId="0" animBg="1"/>
      <p:bldP spid="29" grpId="0"/>
      <p:bldP spid="30" grpId="0" animBg="1"/>
      <p:bldP spid="31" grpId="0" animBg="1"/>
      <p:bldP spid="32" grpId="0" animBg="1"/>
      <p:bldP spid="32" grpId="1" animBg="1"/>
      <p:bldP spid="34" grpId="0" animBg="1"/>
      <p:bldP spid="34" grpId="1" animBg="1"/>
      <p:bldP spid="39" grpId="0" animBg="1"/>
      <p:bldP spid="39" grpId="1" animBg="1"/>
      <p:bldP spid="41" grpId="0" animBg="1"/>
      <p:bldP spid="41" grpId="1" animBg="1"/>
      <p:bldP spid="8" grpId="0" animBg="1"/>
      <p:bldP spid="8" grpId="1" animBg="1"/>
      <p:bldP spid="22" grpId="0" animBg="1"/>
      <p:bldP spid="22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11">
            <a:extLst>
              <a:ext uri="{FF2B5EF4-FFF2-40B4-BE49-F238E27FC236}">
                <a16:creationId xmlns:a16="http://schemas.microsoft.com/office/drawing/2014/main" id="{25C1627C-B0F8-4BAE-81AF-93CCBA18419A}"/>
              </a:ext>
            </a:extLst>
          </p:cNvPr>
          <p:cNvSpPr>
            <a:spLocks/>
          </p:cNvSpPr>
          <p:nvPr/>
        </p:nvSpPr>
        <p:spPr bwMode="auto">
          <a:xfrm>
            <a:off x="7454900" y="1808163"/>
            <a:ext cx="574675" cy="1414462"/>
          </a:xfrm>
          <a:custGeom>
            <a:avLst/>
            <a:gdLst>
              <a:gd name="T0" fmla="*/ 0 w 151"/>
              <a:gd name="T1" fmla="*/ 371 h 371"/>
              <a:gd name="T2" fmla="*/ 151 w 151"/>
              <a:gd name="T3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1" h="371">
                <a:moveTo>
                  <a:pt x="0" y="371"/>
                </a:moveTo>
                <a:cubicBezTo>
                  <a:pt x="101" y="371"/>
                  <a:pt x="26" y="0"/>
                  <a:pt x="151" y="0"/>
                </a:cubicBezTo>
              </a:path>
            </a:pathLst>
          </a:custGeom>
          <a:noFill/>
          <a:ln w="1111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0" name="Freeform 12">
            <a:extLst>
              <a:ext uri="{FF2B5EF4-FFF2-40B4-BE49-F238E27FC236}">
                <a16:creationId xmlns:a16="http://schemas.microsoft.com/office/drawing/2014/main" id="{86935487-CEAD-4B3E-B7A7-E9AD6168453A}"/>
              </a:ext>
            </a:extLst>
          </p:cNvPr>
          <p:cNvSpPr>
            <a:spLocks/>
          </p:cNvSpPr>
          <p:nvPr/>
        </p:nvSpPr>
        <p:spPr bwMode="auto">
          <a:xfrm>
            <a:off x="7454900" y="3663950"/>
            <a:ext cx="574675" cy="1414462"/>
          </a:xfrm>
          <a:custGeom>
            <a:avLst/>
            <a:gdLst>
              <a:gd name="T0" fmla="*/ 0 w 151"/>
              <a:gd name="T1" fmla="*/ 0 h 371"/>
              <a:gd name="T2" fmla="*/ 151 w 151"/>
              <a:gd name="T3" fmla="*/ 371 h 37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1" h="371">
                <a:moveTo>
                  <a:pt x="0" y="0"/>
                </a:moveTo>
                <a:cubicBezTo>
                  <a:pt x="101" y="0"/>
                  <a:pt x="26" y="371"/>
                  <a:pt x="151" y="371"/>
                </a:cubicBezTo>
              </a:path>
            </a:pathLst>
          </a:custGeom>
          <a:noFill/>
          <a:ln w="1111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1" name="Freeform 13">
            <a:extLst>
              <a:ext uri="{FF2B5EF4-FFF2-40B4-BE49-F238E27FC236}">
                <a16:creationId xmlns:a16="http://schemas.microsoft.com/office/drawing/2014/main" id="{82A5F264-B1F1-4F1F-8DD4-D572198EAFFD}"/>
              </a:ext>
            </a:extLst>
          </p:cNvPr>
          <p:cNvSpPr>
            <a:spLocks/>
          </p:cNvSpPr>
          <p:nvPr/>
        </p:nvSpPr>
        <p:spPr bwMode="auto">
          <a:xfrm>
            <a:off x="4160838" y="1808163"/>
            <a:ext cx="574675" cy="1414462"/>
          </a:xfrm>
          <a:custGeom>
            <a:avLst/>
            <a:gdLst>
              <a:gd name="T0" fmla="*/ 151 w 151"/>
              <a:gd name="T1" fmla="*/ 371 h 371"/>
              <a:gd name="T2" fmla="*/ 0 w 151"/>
              <a:gd name="T3" fmla="*/ 0 h 37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1" h="371">
                <a:moveTo>
                  <a:pt x="151" y="371"/>
                </a:moveTo>
                <a:cubicBezTo>
                  <a:pt x="50" y="371"/>
                  <a:pt x="125" y="0"/>
                  <a:pt x="0" y="0"/>
                </a:cubicBezTo>
              </a:path>
            </a:pathLst>
          </a:custGeom>
          <a:noFill/>
          <a:ln w="1111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2" name="Freeform 14">
            <a:extLst>
              <a:ext uri="{FF2B5EF4-FFF2-40B4-BE49-F238E27FC236}">
                <a16:creationId xmlns:a16="http://schemas.microsoft.com/office/drawing/2014/main" id="{97CF1F19-8B9C-4A02-AB45-ACAED9C4F33D}"/>
              </a:ext>
            </a:extLst>
          </p:cNvPr>
          <p:cNvSpPr>
            <a:spLocks/>
          </p:cNvSpPr>
          <p:nvPr/>
        </p:nvSpPr>
        <p:spPr bwMode="auto">
          <a:xfrm>
            <a:off x="4160838" y="3663950"/>
            <a:ext cx="574675" cy="1414462"/>
          </a:xfrm>
          <a:custGeom>
            <a:avLst/>
            <a:gdLst>
              <a:gd name="T0" fmla="*/ 151 w 151"/>
              <a:gd name="T1" fmla="*/ 0 h 371"/>
              <a:gd name="T2" fmla="*/ 0 w 151"/>
              <a:gd name="T3" fmla="*/ 371 h 371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151" h="371">
                <a:moveTo>
                  <a:pt x="151" y="0"/>
                </a:moveTo>
                <a:cubicBezTo>
                  <a:pt x="50" y="0"/>
                  <a:pt x="125" y="371"/>
                  <a:pt x="0" y="371"/>
                </a:cubicBezTo>
              </a:path>
            </a:pathLst>
          </a:custGeom>
          <a:noFill/>
          <a:ln w="11113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27" name="Standby_pressed">
            <a:extLst>
              <a:ext uri="{FF2B5EF4-FFF2-40B4-BE49-F238E27FC236}">
                <a16:creationId xmlns:a16="http://schemas.microsoft.com/office/drawing/2014/main" id="{528DAC64-84BA-4D85-9AA6-6F8C463ED79A}"/>
              </a:ext>
            </a:extLst>
          </p:cNvPr>
          <p:cNvGrpSpPr/>
          <p:nvPr/>
        </p:nvGrpSpPr>
        <p:grpSpPr>
          <a:xfrm>
            <a:off x="5340984" y="2669983"/>
            <a:ext cx="1535432" cy="1537084"/>
            <a:chOff x="3629195" y="4240328"/>
            <a:chExt cx="1644537" cy="1646309"/>
          </a:xfrm>
        </p:grpSpPr>
        <p:sp>
          <p:nvSpPr>
            <p:cNvPr id="28" name="Oval 101">
              <a:extLst>
                <a:ext uri="{FF2B5EF4-FFF2-40B4-BE49-F238E27FC236}">
                  <a16:creationId xmlns:a16="http://schemas.microsoft.com/office/drawing/2014/main" id="{6DFB9815-7B1E-4933-84AA-1F2C3F0907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29195" y="4240328"/>
              <a:ext cx="1644537" cy="1646309"/>
            </a:xfrm>
            <a:prstGeom prst="ellipse">
              <a:avLst/>
            </a:prstGeom>
            <a:gradFill>
              <a:gsLst>
                <a:gs pos="0">
                  <a:schemeClr val="bg2">
                    <a:lumMod val="90000"/>
                    <a:lumOff val="10000"/>
                  </a:schemeClr>
                </a:gs>
                <a:gs pos="100000">
                  <a:schemeClr val="bg2"/>
                </a:gs>
                <a:gs pos="100000">
                  <a:schemeClr val="bg2"/>
                </a:gs>
              </a:gsLst>
              <a:lin ang="10800000" scaled="0"/>
            </a:gradFill>
            <a:ln>
              <a:noFill/>
            </a:ln>
            <a:effectLst>
              <a:innerShdw blurRad="279400" dist="127000" dir="13200000">
                <a:schemeClr val="tx1">
                  <a:alpha val="50000"/>
                </a:schemeClr>
              </a:inn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>
                <a:solidFill>
                  <a:schemeClr val="tx1"/>
                </a:solidFill>
              </a:endParaRPr>
            </a:p>
          </p:txBody>
        </p:sp>
        <p:sp>
          <p:nvSpPr>
            <p:cNvPr id="29" name="Standby">
              <a:extLst>
                <a:ext uri="{FF2B5EF4-FFF2-40B4-BE49-F238E27FC236}">
                  <a16:creationId xmlns:a16="http://schemas.microsoft.com/office/drawing/2014/main" id="{95D12A71-5133-453C-9875-8AAE6D811B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25089" y="4764108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4"/>
                </a:gs>
                <a:gs pos="100000">
                  <a:schemeClr val="accent3"/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0" name="Standby_unpressed">
            <a:extLst>
              <a:ext uri="{FF2B5EF4-FFF2-40B4-BE49-F238E27FC236}">
                <a16:creationId xmlns:a16="http://schemas.microsoft.com/office/drawing/2014/main" id="{96B74CDC-5324-44CA-B114-4428CEDC6AC6}"/>
              </a:ext>
            </a:extLst>
          </p:cNvPr>
          <p:cNvGrpSpPr/>
          <p:nvPr/>
        </p:nvGrpSpPr>
        <p:grpSpPr>
          <a:xfrm>
            <a:off x="5340985" y="2670810"/>
            <a:ext cx="1535430" cy="1535430"/>
            <a:chOff x="6635807" y="4402137"/>
            <a:chExt cx="1644536" cy="1644536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42D7153-9E92-4488-9FBD-A5C2FE4C2CD4}"/>
                </a:ext>
              </a:extLst>
            </p:cNvPr>
            <p:cNvGrpSpPr/>
            <p:nvPr/>
          </p:nvGrpSpPr>
          <p:grpSpPr>
            <a:xfrm>
              <a:off x="6635807" y="4402137"/>
              <a:ext cx="1644536" cy="1644536"/>
              <a:chOff x="1652388" y="2451848"/>
              <a:chExt cx="1954303" cy="1954303"/>
            </a:xfrm>
          </p:grpSpPr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4DBC2C4F-C7C2-4C17-8543-A757079C2A0B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solidFill>
                <a:schemeClr val="bg2"/>
              </a:solidFill>
              <a:ln>
                <a:noFill/>
              </a:ln>
              <a:effectLst>
                <a:outerShdw blurRad="304800" dist="114300" dir="2700000" algn="tl" rotWithShape="0">
                  <a:schemeClr val="tx1">
                    <a:alpha val="73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1595C073-42B6-445E-A767-83E8180C6903}"/>
                  </a:ext>
                </a:extLst>
              </p:cNvPr>
              <p:cNvSpPr/>
              <p:nvPr/>
            </p:nvSpPr>
            <p:spPr>
              <a:xfrm>
                <a:off x="1652388" y="2451848"/>
                <a:ext cx="1954303" cy="1954303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tx1"/>
                  </a:gs>
                  <a:gs pos="0">
                    <a:schemeClr val="tx2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noFill/>
              </a:ln>
              <a:effectLst>
                <a:outerShdw blurRad="114300" dist="114300" dir="13500000" algn="br" rotWithShape="0">
                  <a:schemeClr val="tx2">
                    <a:alpha val="56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UA"/>
              </a:p>
            </p:txBody>
          </p:sp>
        </p:grpSp>
        <p:sp>
          <p:nvSpPr>
            <p:cNvPr id="32" name="Standby">
              <a:extLst>
                <a:ext uri="{FF2B5EF4-FFF2-40B4-BE49-F238E27FC236}">
                  <a16:creationId xmlns:a16="http://schemas.microsoft.com/office/drawing/2014/main" id="{0D81753F-B877-40FA-8CFF-8FAB019C40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10274" y="4899909"/>
              <a:ext cx="531813" cy="612775"/>
            </a:xfrm>
            <a:custGeom>
              <a:avLst/>
              <a:gdLst>
                <a:gd name="T0" fmla="*/ 71 w 141"/>
                <a:gd name="T1" fmla="*/ 162 h 162"/>
                <a:gd name="T2" fmla="*/ 141 w 141"/>
                <a:gd name="T3" fmla="*/ 92 h 162"/>
                <a:gd name="T4" fmla="*/ 79 w 141"/>
                <a:gd name="T5" fmla="*/ 23 h 162"/>
                <a:gd name="T6" fmla="*/ 79 w 141"/>
                <a:gd name="T7" fmla="*/ 0 h 162"/>
                <a:gd name="T8" fmla="*/ 63 w 141"/>
                <a:gd name="T9" fmla="*/ 0 h 162"/>
                <a:gd name="T10" fmla="*/ 63 w 141"/>
                <a:gd name="T11" fmla="*/ 23 h 162"/>
                <a:gd name="T12" fmla="*/ 0 w 141"/>
                <a:gd name="T13" fmla="*/ 92 h 162"/>
                <a:gd name="T14" fmla="*/ 71 w 141"/>
                <a:gd name="T15" fmla="*/ 162 h 162"/>
                <a:gd name="T16" fmla="*/ 63 w 141"/>
                <a:gd name="T17" fmla="*/ 39 h 162"/>
                <a:gd name="T18" fmla="*/ 63 w 141"/>
                <a:gd name="T19" fmla="*/ 69 h 162"/>
                <a:gd name="T20" fmla="*/ 79 w 141"/>
                <a:gd name="T21" fmla="*/ 69 h 162"/>
                <a:gd name="T22" fmla="*/ 79 w 141"/>
                <a:gd name="T23" fmla="*/ 39 h 162"/>
                <a:gd name="T24" fmla="*/ 125 w 141"/>
                <a:gd name="T25" fmla="*/ 92 h 162"/>
                <a:gd name="T26" fmla="*/ 71 w 141"/>
                <a:gd name="T27" fmla="*/ 146 h 162"/>
                <a:gd name="T28" fmla="*/ 16 w 141"/>
                <a:gd name="T29" fmla="*/ 92 h 162"/>
                <a:gd name="T30" fmla="*/ 63 w 141"/>
                <a:gd name="T31" fmla="*/ 39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1" h="162">
                  <a:moveTo>
                    <a:pt x="71" y="162"/>
                  </a:moveTo>
                  <a:cubicBezTo>
                    <a:pt x="109" y="162"/>
                    <a:pt x="141" y="131"/>
                    <a:pt x="141" y="92"/>
                  </a:cubicBezTo>
                  <a:cubicBezTo>
                    <a:pt x="141" y="56"/>
                    <a:pt x="113" y="27"/>
                    <a:pt x="79" y="23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28" y="27"/>
                    <a:pt x="0" y="56"/>
                    <a:pt x="0" y="92"/>
                  </a:cubicBezTo>
                  <a:cubicBezTo>
                    <a:pt x="0" y="131"/>
                    <a:pt x="32" y="162"/>
                    <a:pt x="71" y="162"/>
                  </a:cubicBezTo>
                  <a:close/>
                  <a:moveTo>
                    <a:pt x="63" y="39"/>
                  </a:moveTo>
                  <a:cubicBezTo>
                    <a:pt x="63" y="69"/>
                    <a:pt x="63" y="69"/>
                    <a:pt x="63" y="69"/>
                  </a:cubicBezTo>
                  <a:cubicBezTo>
                    <a:pt x="79" y="69"/>
                    <a:pt x="79" y="69"/>
                    <a:pt x="79" y="69"/>
                  </a:cubicBezTo>
                  <a:cubicBezTo>
                    <a:pt x="79" y="39"/>
                    <a:pt x="79" y="39"/>
                    <a:pt x="79" y="39"/>
                  </a:cubicBezTo>
                  <a:cubicBezTo>
                    <a:pt x="105" y="43"/>
                    <a:pt x="125" y="65"/>
                    <a:pt x="125" y="92"/>
                  </a:cubicBezTo>
                  <a:cubicBezTo>
                    <a:pt x="125" y="122"/>
                    <a:pt x="100" y="146"/>
                    <a:pt x="71" y="146"/>
                  </a:cubicBezTo>
                  <a:cubicBezTo>
                    <a:pt x="41" y="146"/>
                    <a:pt x="16" y="122"/>
                    <a:pt x="16" y="92"/>
                  </a:cubicBezTo>
                  <a:cubicBezTo>
                    <a:pt x="16" y="65"/>
                    <a:pt x="36" y="43"/>
                    <a:pt x="63" y="3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UA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2668AD0E-3B5E-46CC-8936-10E28031C169}"/>
              </a:ext>
            </a:extLst>
          </p:cNvPr>
          <p:cNvGrpSpPr/>
          <p:nvPr/>
        </p:nvGrpSpPr>
        <p:grpSpPr>
          <a:xfrm>
            <a:off x="2325455" y="990209"/>
            <a:ext cx="1627578" cy="162757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6E87F99-8780-45C5-894A-337250DB638B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D7E173A-2429-4302-B2D8-038EBA26E171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EC55136-F0E9-4146-87AE-6B13AF0F6C04}"/>
              </a:ext>
            </a:extLst>
          </p:cNvPr>
          <p:cNvGrpSpPr/>
          <p:nvPr/>
        </p:nvGrpSpPr>
        <p:grpSpPr>
          <a:xfrm>
            <a:off x="8238967" y="990209"/>
            <a:ext cx="1627578" cy="162757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024DBDB-CA5F-496D-8248-4554C25030C8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EF2A948-13B4-4D29-AA7D-9690CA923080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2F6213E-8DBD-4E81-B6F8-78C8E56F1029}"/>
              </a:ext>
            </a:extLst>
          </p:cNvPr>
          <p:cNvGrpSpPr/>
          <p:nvPr/>
        </p:nvGrpSpPr>
        <p:grpSpPr>
          <a:xfrm>
            <a:off x="2325455" y="4273159"/>
            <a:ext cx="1627578" cy="162757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C00992A-ED1A-438A-84E0-E82C68370773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B3163A3E-B63F-46F9-92FE-C4F4A7EF1624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0FF1837B-D07B-4183-B9D5-154869BA41E3}"/>
              </a:ext>
            </a:extLst>
          </p:cNvPr>
          <p:cNvGrpSpPr/>
          <p:nvPr/>
        </p:nvGrpSpPr>
        <p:grpSpPr>
          <a:xfrm>
            <a:off x="8238967" y="4273159"/>
            <a:ext cx="1627578" cy="1627578"/>
            <a:chOff x="7349505" y="606851"/>
            <a:chExt cx="1211126" cy="1211126"/>
          </a:xfrm>
          <a:solidFill>
            <a:schemeClr val="bg2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7E98D80A-921F-41A0-881F-5718B67EDE0F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77800" dist="114300" dir="2700000" algn="tl" rotWithShape="0">
                <a:schemeClr val="tx1">
                  <a:alpha val="42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7EE8A749-9F8C-4234-BE0F-C678850E5F7E}"/>
                </a:ext>
              </a:extLst>
            </p:cNvPr>
            <p:cNvSpPr/>
            <p:nvPr/>
          </p:nvSpPr>
          <p:spPr>
            <a:xfrm>
              <a:off x="7349505" y="606851"/>
              <a:ext cx="1211126" cy="1211126"/>
            </a:xfrm>
            <a:prstGeom prst="ellipse">
              <a:avLst/>
            </a:prstGeom>
            <a:grpFill/>
            <a:ln>
              <a:noFill/>
            </a:ln>
            <a:effectLst>
              <a:outerShdw blurRad="114300" dist="114300" dir="13500000" algn="br" rotWithShape="0">
                <a:schemeClr val="tx2">
                  <a:alpha val="56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UA"/>
            </a:p>
          </p:txBody>
        </p:sp>
      </p:grpSp>
      <p:sp>
        <p:nvSpPr>
          <p:cNvPr id="47" name="Oval 46">
            <a:extLst>
              <a:ext uri="{FF2B5EF4-FFF2-40B4-BE49-F238E27FC236}">
                <a16:creationId xmlns:a16="http://schemas.microsoft.com/office/drawing/2014/main" id="{3C529B05-93F3-4B84-94E2-76ECA0C0387F}"/>
              </a:ext>
            </a:extLst>
          </p:cNvPr>
          <p:cNvSpPr/>
          <p:nvPr/>
        </p:nvSpPr>
        <p:spPr>
          <a:xfrm>
            <a:off x="4639471" y="3126582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42BB96AC-0977-4058-A25F-DA785CD7CD5F}"/>
              </a:ext>
            </a:extLst>
          </p:cNvPr>
          <p:cNvSpPr/>
          <p:nvPr/>
        </p:nvSpPr>
        <p:spPr>
          <a:xfrm>
            <a:off x="7385844" y="3126582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F1C4A79F-BE3D-4046-AE6C-B08D3A2809CD}"/>
              </a:ext>
            </a:extLst>
          </p:cNvPr>
          <p:cNvSpPr/>
          <p:nvPr/>
        </p:nvSpPr>
        <p:spPr>
          <a:xfrm>
            <a:off x="4639470" y="3126582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72B3DB7-79BC-41BF-9F9B-02A0C49598CC}"/>
              </a:ext>
            </a:extLst>
          </p:cNvPr>
          <p:cNvSpPr/>
          <p:nvPr/>
        </p:nvSpPr>
        <p:spPr>
          <a:xfrm>
            <a:off x="7385843" y="3126582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0BF355E9-D6E7-4991-A3DC-015E1D3FF1D5}"/>
              </a:ext>
            </a:extLst>
          </p:cNvPr>
          <p:cNvSpPr/>
          <p:nvPr/>
        </p:nvSpPr>
        <p:spPr>
          <a:xfrm>
            <a:off x="4639470" y="35679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30C5B58-84BC-4D49-9004-0643D9CA0B64}"/>
              </a:ext>
            </a:extLst>
          </p:cNvPr>
          <p:cNvSpPr/>
          <p:nvPr/>
        </p:nvSpPr>
        <p:spPr>
          <a:xfrm>
            <a:off x="7385843" y="3567907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F4E6743E-AEE0-4EE2-B632-BE7F51FB0796}"/>
              </a:ext>
            </a:extLst>
          </p:cNvPr>
          <p:cNvSpPr/>
          <p:nvPr/>
        </p:nvSpPr>
        <p:spPr>
          <a:xfrm>
            <a:off x="4633291" y="3564731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26E2450-6830-4825-9999-14B44F341864}"/>
              </a:ext>
            </a:extLst>
          </p:cNvPr>
          <p:cNvSpPr/>
          <p:nvPr/>
        </p:nvSpPr>
        <p:spPr>
          <a:xfrm>
            <a:off x="7383461" y="3564731"/>
            <a:ext cx="192086" cy="192086"/>
          </a:xfrm>
          <a:prstGeom prst="ellipse">
            <a:avLst/>
          </a:prstGeom>
          <a:gradFill flip="none" rotWithShape="1">
            <a:gsLst>
              <a:gs pos="100000">
                <a:schemeClr val="tx1"/>
              </a:gs>
              <a:gs pos="0">
                <a:schemeClr val="tx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>
            <a:outerShdw blurRad="63500" dist="38100" dir="2700000" algn="tl" rotWithShape="0">
              <a:schemeClr val="tx1">
                <a:alpha val="72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U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152D46-A80D-49DA-B271-B1FE685082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7365" y="3084944"/>
            <a:ext cx="6812553" cy="4196988"/>
          </a:xfrm>
          <a:prstGeom prst="rect">
            <a:avLst/>
          </a:prstGeom>
        </p:spPr>
      </p:pic>
      <p:pic>
        <p:nvPicPr>
          <p:cNvPr id="4" name="Picture 3" descr="A green squares with a white x&#10;&#10;Description automatically generated">
            <a:extLst>
              <a:ext uri="{FF2B5EF4-FFF2-40B4-BE49-F238E27FC236}">
                <a16:creationId xmlns:a16="http://schemas.microsoft.com/office/drawing/2014/main" id="{6B6B4D29-BF83-C71A-01D5-C50FE94622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44" y="1300376"/>
            <a:ext cx="1008000" cy="1008000"/>
          </a:xfrm>
          <a:prstGeom prst="rect">
            <a:avLst/>
          </a:prstGeom>
        </p:spPr>
      </p:pic>
      <p:pic>
        <p:nvPicPr>
          <p:cNvPr id="8" name="Picture 7" descr="A logo with a dolphin&#10;&#10;Description automatically generated">
            <a:extLst>
              <a:ext uri="{FF2B5EF4-FFF2-40B4-BE49-F238E27FC236}">
                <a16:creationId xmlns:a16="http://schemas.microsoft.com/office/drawing/2014/main" id="{807C397D-0665-088F-1367-72BD5B4DE6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756" y="1299998"/>
            <a:ext cx="1008000" cy="1008000"/>
          </a:xfrm>
          <a:prstGeom prst="rect">
            <a:avLst/>
          </a:prstGeom>
        </p:spPr>
      </p:pic>
      <p:pic>
        <p:nvPicPr>
          <p:cNvPr id="16" name="Picture 15" descr="A yellow and purple rectangular object with lines&#10;&#10;Description automatically generated">
            <a:extLst>
              <a:ext uri="{FF2B5EF4-FFF2-40B4-BE49-F238E27FC236}">
                <a16:creationId xmlns:a16="http://schemas.microsoft.com/office/drawing/2014/main" id="{886E6801-5AA5-9FED-2300-6AC8BEB885B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244" y="4572706"/>
            <a:ext cx="1008000" cy="10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437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3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39 0.00092 C -0.00729 0.00092 -0.01484 -0.01482 -0.01719 -0.05185 C -0.0207 -0.09537 -0.01901 -0.0882 -0.02252 -0.13148 C -0.02617 -0.17292 -0.03021 -0.20347 -0.04726 -0.20648 " pathEditMode="relative" rAng="16200000" ptsTypes="AAAA">
                                      <p:cBhvr>
                                        <p:cTn id="3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4" y="-1037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104 2.59259E-6 C 0.01185 -0.01065 0.01237 -0.02385 0.01511 -0.05486 C 0.01797 -0.08565 0.01823 -0.0801 0.02044 -0.13241 C 0.02266 -0.17361 0.02956 -0.20093 0.04323 -0.20602 " pathEditMode="relative" rAng="16200000" ptsTypes="AAAA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-10301"/>
                                    </p:animMotion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091 0.00024 C -0.00781 0.00024 -0.01367 0.02061 -0.01641 0.04676 C -0.01901 0.08195 -0.0194 0.09213 -0.02135 0.12454 C -0.02292 0.16158 -0.02995 0.21065 -0.047 0.20764 " pathEditMode="relative" rAng="16200000" ptsTypes="AAAA">
                                      <p:cBhvr>
                                        <p:cTn id="5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05" y="1037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26" presetClass="path" presetSubtype="0" accel="50000" decel="5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0143 -0.00185 C 0.00833 0.00996 0.01185 0.01667 0.01498 0.04815 C 0.01797 0.0838 0.01641 0.07663 0.01862 0.11482 C 0.02083 0.15463 0.02487 0.20649 0.0444 0.20625 " pathEditMode="relative" rAng="16200000" ptsTypes="AAAA">
                                      <p:cBhvr>
                                        <p:cTn id="6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92" y="10417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xit" presetSubtype="4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47" grpId="0" animBg="1"/>
      <p:bldP spid="47" grpId="1" animBg="1"/>
      <p:bldP spid="48" grpId="0" animBg="1"/>
      <p:bldP spid="48" grpId="1" animBg="1"/>
      <p:bldP spid="49" grpId="0" animBg="1"/>
      <p:bldP spid="50" grpId="0" animBg="1"/>
      <p:bldP spid="51" grpId="0" animBg="1"/>
      <p:bldP spid="52" grpId="0" animBg="1"/>
      <p:bldP spid="53" grpId="0" animBg="1"/>
      <p:bldP spid="53" grpId="1" animBg="1"/>
      <p:bldP spid="54" grpId="0" animBg="1"/>
      <p:bldP spid="54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 Diagonal Corner of Rectangle 1">
            <a:extLst>
              <a:ext uri="{FF2B5EF4-FFF2-40B4-BE49-F238E27FC236}">
                <a16:creationId xmlns:a16="http://schemas.microsoft.com/office/drawing/2014/main" id="{CD518C45-EC58-37A7-E0E5-D23675AE2452}"/>
              </a:ext>
            </a:extLst>
          </p:cNvPr>
          <p:cNvSpPr/>
          <p:nvPr/>
        </p:nvSpPr>
        <p:spPr>
          <a:xfrm>
            <a:off x="5306785" y="536586"/>
            <a:ext cx="1332000" cy="684000"/>
          </a:xfrm>
          <a:prstGeom prst="round2Diag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0000" rtlCol="0" anchor="ctr">
            <a:sp3d/>
          </a:bodyPr>
          <a:lstStyle/>
          <a:p>
            <a:pPr algn="ctr"/>
            <a:r>
              <a:rPr lang="en-US" sz="2400" b="1">
                <a:solidFill>
                  <a:schemeClr val="bg1">
                    <a:lumMod val="85000"/>
                  </a:schemeClr>
                </a:solidFill>
                <a:effectLst/>
                <a:latin typeface="PT Serif" panose="020A0603040505020204" pitchFamily="18" charset="77"/>
              </a:rPr>
              <a:t>KPI - 1</a:t>
            </a:r>
            <a:endParaRPr lang="en-US" sz="2400" b="1" dirty="0">
              <a:solidFill>
                <a:schemeClr val="bg1">
                  <a:lumMod val="85000"/>
                </a:schemeClr>
              </a:solidFill>
              <a:effectLst/>
              <a:latin typeface="PT Serif" panose="020A0603040505020204" pitchFamily="18" charset="77"/>
            </a:endParaRP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FBB0BAC-0292-5DCE-808F-3B450DCFCA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7047343"/>
              </p:ext>
            </p:extLst>
          </p:nvPr>
        </p:nvGraphicFramePr>
        <p:xfrm>
          <a:off x="8149020" y="2356864"/>
          <a:ext cx="3304646" cy="27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802490" y="1682212"/>
            <a:ext cx="6991171" cy="4221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b="1" dirty="0"/>
              <a:t>Problem Statement: Weekday Vs Weekend Payment Statistics</a:t>
            </a:r>
          </a:p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Insights</a:t>
            </a:r>
            <a:r>
              <a:rPr lang="en-US" dirty="0"/>
              <a:t>: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endParaRPr lang="en-US" dirty="0"/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</a:rPr>
              <a:t>Weekday Dominance - Higher sales on weekdays indicates customers are more active on weekdays for shopping. Reasons could be less leisure time, routine shopping habits, etc.</a:t>
            </a:r>
            <a:endParaRPr lang="en-IN" dirty="0">
              <a:effectLst/>
            </a:endParaRP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</a:rPr>
              <a:t>Weekend Trends - Although lower sales on weekends, could indicate different shopping behaviour. May be people prefer leisure activities, hobbies, travelling, etc.</a:t>
            </a:r>
            <a:endParaRPr lang="en-IN" dirty="0">
              <a:effectLst/>
            </a:endParaRP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</a:rPr>
              <a:t>Marketing Strategies: Seller might offer promotions, discounts, special offers on weekdays to maximize sales attracting more customers.</a:t>
            </a:r>
            <a:endParaRPr lang="en-IN" dirty="0">
              <a:effectLst/>
            </a:endParaRP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78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4" grpId="0">
        <p:bldAsOne/>
      </p:bldGraphic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1919176" y="1837538"/>
            <a:ext cx="8353647" cy="3529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Suggestions</a:t>
            </a:r>
            <a:r>
              <a:rPr lang="en-US" dirty="0"/>
              <a:t>: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endParaRPr lang="en-US" dirty="0"/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Targeted promotions: Implementing weekday-specific promotions, special offers could be given on weekends also to boost sales.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Spends on Ads: Adjust online advertising budget on weekdays by not neglecting weekends too. </a:t>
            </a:r>
            <a:endParaRPr lang="en-IN" dirty="0">
              <a:effectLst/>
            </a:endParaRP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Customers feedback: Collect &amp; analyze customers feedback to understand their shopping patterns. This will provide deeper insights about their preferences and habits.</a:t>
            </a:r>
            <a:endParaRPr lang="en-IN" dirty="0">
              <a:effectLst/>
            </a:endParaRP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12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 Diagonal Corner of Rectangle 1">
            <a:extLst>
              <a:ext uri="{FF2B5EF4-FFF2-40B4-BE49-F238E27FC236}">
                <a16:creationId xmlns:a16="http://schemas.microsoft.com/office/drawing/2014/main" id="{CD518C45-EC58-37A7-E0E5-D23675AE2452}"/>
              </a:ext>
            </a:extLst>
          </p:cNvPr>
          <p:cNvSpPr/>
          <p:nvPr/>
        </p:nvSpPr>
        <p:spPr>
          <a:xfrm>
            <a:off x="5306785" y="531876"/>
            <a:ext cx="1332000" cy="684000"/>
          </a:xfrm>
          <a:prstGeom prst="round2Diag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0000" rtlCol="0" anchor="ctr">
            <a:sp3d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effectLst/>
                <a:latin typeface="PT Serif" panose="020A0603040505020204" pitchFamily="18" charset="77"/>
              </a:rPr>
              <a:t>KPI - 2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FBB0BAC-0292-5DCE-808F-3B450DCFCA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30988053"/>
              </p:ext>
            </p:extLst>
          </p:nvPr>
        </p:nvGraphicFramePr>
        <p:xfrm>
          <a:off x="7579617" y="1686332"/>
          <a:ext cx="4087663" cy="42532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857258" y="1529017"/>
            <a:ext cx="6465797" cy="45679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b="1" dirty="0"/>
              <a:t>Problem Statement: No. of orders with review score ‘5’ and payment type as ‘credit card’</a:t>
            </a:r>
          </a:p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Insights</a:t>
            </a:r>
            <a:r>
              <a:rPr lang="en-US" dirty="0"/>
              <a:t>: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endParaRPr lang="en-US" dirty="0"/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Higher spending power and flexibility.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Earning reward points which can be redeemed against more purchases. </a:t>
            </a:r>
            <a:endParaRPr lang="en-IN" dirty="0">
              <a:effectLst/>
            </a:endParaRP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Fraud protection: Credit cards often offer better fraud protection &amp; dispute resolution than other payment modes. Security is most concerned aspect for any customer.</a:t>
            </a:r>
            <a:endParaRPr lang="en-IN" dirty="0">
              <a:effectLst/>
            </a:endParaRP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Delayed payment: With credit cards, customer could choose to pay in EMI’s (Easy Monthly Installments).</a:t>
            </a:r>
            <a:endParaRPr lang="en-IN" dirty="0">
              <a:effectLst/>
            </a:endParaRP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9286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4" grpId="0">
        <p:bldAsOne/>
      </p:bldGraphic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1919176" y="1397698"/>
            <a:ext cx="8353647" cy="4221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Suggestions</a:t>
            </a:r>
            <a:r>
              <a:rPr lang="en-US" dirty="0"/>
              <a:t>:</a:t>
            </a:r>
          </a:p>
          <a:p>
            <a:pPr algn="just">
              <a:lnSpc>
                <a:spcPct val="125000"/>
              </a:lnSpc>
              <a:buSzPct val="110000"/>
            </a:pPr>
            <a:endParaRPr lang="en-US" dirty="0"/>
          </a:p>
          <a:p>
            <a:pPr marL="285750" indent="-285750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Alternative payment methods: Make other payment methods available and easy to use.</a:t>
            </a:r>
          </a:p>
          <a:p>
            <a:pPr marL="285750" indent="-285750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Incentives for alternative payments: Offer occasional incentives on using other payment methods to balance &amp; reduce single payment type dependency. </a:t>
            </a:r>
            <a:endParaRPr lang="en-IN" dirty="0">
              <a:effectLst/>
            </a:endParaRPr>
          </a:p>
          <a:p>
            <a:pPr marL="285750" indent="-285750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Payment assistance: Provide strong customer support for failed payments &amp; refund processes.</a:t>
            </a:r>
            <a:endParaRPr lang="en-IN" dirty="0">
              <a:effectLst/>
            </a:endParaRPr>
          </a:p>
          <a:p>
            <a:pPr marL="285750" indent="-285750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Analyze trends: Regularly analyze payment data to know any shifting in payment preferences. This can help in adjusting strategies.</a:t>
            </a:r>
            <a:endParaRPr lang="en-IN" dirty="0">
              <a:effectLst/>
            </a:endParaRP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endParaRPr lang="en-US" dirty="0"/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198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>
            <a:extLst>
              <a:ext uri="{FF2B5EF4-FFF2-40B4-BE49-F238E27FC236}">
                <a16:creationId xmlns:a16="http://schemas.microsoft.com/office/drawing/2014/main" id="{04F3A61A-5AF4-2804-A796-705A39853573}"/>
              </a:ext>
            </a:extLst>
          </p:cNvPr>
          <p:cNvSpPr/>
          <p:nvPr/>
        </p:nvSpPr>
        <p:spPr>
          <a:xfrm rot="13380292">
            <a:off x="9733280" y="337617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CC6803A8-C5E0-AF35-CFEB-9E0FB70677F1}"/>
              </a:ext>
            </a:extLst>
          </p:cNvPr>
          <p:cNvSpPr/>
          <p:nvPr/>
        </p:nvSpPr>
        <p:spPr>
          <a:xfrm rot="11269958">
            <a:off x="8859519" y="-475183"/>
            <a:ext cx="3606800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 Diagonal Corner of Rectangle 1">
            <a:extLst>
              <a:ext uri="{FF2B5EF4-FFF2-40B4-BE49-F238E27FC236}">
                <a16:creationId xmlns:a16="http://schemas.microsoft.com/office/drawing/2014/main" id="{CD518C45-EC58-37A7-E0E5-D23675AE2452}"/>
              </a:ext>
            </a:extLst>
          </p:cNvPr>
          <p:cNvSpPr/>
          <p:nvPr/>
        </p:nvSpPr>
        <p:spPr>
          <a:xfrm>
            <a:off x="5306785" y="536586"/>
            <a:ext cx="1332000" cy="684000"/>
          </a:xfrm>
          <a:prstGeom prst="round2DiagRect">
            <a:avLst/>
          </a:prstGeom>
          <a:solidFill>
            <a:schemeClr val="bg2"/>
          </a:solidFill>
          <a:ln>
            <a:noFill/>
            <a:headEnd type="none" w="med" len="med"/>
            <a:tailEnd type="none" w="med" len="med"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0000" rtlCol="0" anchor="ctr">
            <a:sp3d/>
          </a:bodyPr>
          <a:lstStyle/>
          <a:p>
            <a:pPr algn="ctr"/>
            <a:r>
              <a:rPr lang="en-US" sz="2400" b="1" dirty="0">
                <a:solidFill>
                  <a:schemeClr val="bg1">
                    <a:lumMod val="85000"/>
                  </a:schemeClr>
                </a:solidFill>
                <a:effectLst/>
                <a:latin typeface="PT Serif" panose="020A0603040505020204" pitchFamily="18" charset="77"/>
              </a:rPr>
              <a:t>KPI - 3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FBB0BAC-0292-5DCE-808F-3B450DCFCA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6075028"/>
              </p:ext>
            </p:extLst>
          </p:nvPr>
        </p:nvGraphicFramePr>
        <p:xfrm>
          <a:off x="8212015" y="2010812"/>
          <a:ext cx="3304646" cy="35644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F7E3396A-5F21-702C-5B22-240ADC490921}"/>
              </a:ext>
            </a:extLst>
          </p:cNvPr>
          <p:cNvSpPr txBox="1"/>
          <p:nvPr/>
        </p:nvSpPr>
        <p:spPr>
          <a:xfrm>
            <a:off x="860365" y="1682212"/>
            <a:ext cx="6991171" cy="42216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5000"/>
              </a:lnSpc>
            </a:pPr>
            <a:r>
              <a:rPr lang="en-US" b="1" dirty="0"/>
              <a:t>Problem Statement: Avg. no. of days taken for order delivered customer date for pet shop</a:t>
            </a:r>
          </a:p>
          <a:p>
            <a:pPr algn="just">
              <a:lnSpc>
                <a:spcPct val="125000"/>
              </a:lnSpc>
            </a:pPr>
            <a:endParaRPr lang="en-US" dirty="0"/>
          </a:p>
          <a:p>
            <a:pPr marL="285750" indent="-285750" algn="just">
              <a:lnSpc>
                <a:spcPct val="125000"/>
              </a:lnSpc>
              <a:buSzPct val="110000"/>
              <a:buFont typeface="System Font Regular"/>
              <a:buChar char="☞"/>
            </a:pPr>
            <a:r>
              <a:rPr lang="en-US" u="sng" dirty="0"/>
              <a:t>Insights</a:t>
            </a:r>
            <a:r>
              <a:rPr lang="en-US" dirty="0"/>
              <a:t>: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endParaRPr lang="en-US" dirty="0"/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95959"/>
                </a:solidFill>
                <a:effectLst/>
              </a:rPr>
              <a:t>Dissatisfaction: 11-day delivery time might be longer than</a:t>
            </a:r>
            <a:r>
              <a:rPr lang="en-IN" dirty="0">
                <a:solidFill>
                  <a:srgbClr val="595959"/>
                </a:solidFill>
              </a:rPr>
              <a:t> </a:t>
            </a:r>
            <a:r>
              <a:rPr lang="en-IN" dirty="0">
                <a:solidFill>
                  <a:srgbClr val="595959"/>
                </a:solidFill>
                <a:effectLst/>
              </a:rPr>
              <a:t>expected for some customers, who might need promptly like pet food or</a:t>
            </a:r>
            <a:r>
              <a:rPr lang="en-IN" dirty="0">
                <a:solidFill>
                  <a:srgbClr val="595959"/>
                </a:solidFill>
              </a:rPr>
              <a:t> </a:t>
            </a:r>
            <a:r>
              <a:rPr lang="en-IN" dirty="0">
                <a:solidFill>
                  <a:srgbClr val="595959"/>
                </a:solidFill>
                <a:effectLst/>
              </a:rPr>
              <a:t>supplies.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dirty="0">
                <a:solidFill>
                  <a:srgbClr val="595959"/>
                </a:solidFill>
                <a:effectLst/>
              </a:rPr>
              <a:t>Impact on business: Longer delivery times on repetitive basis</a:t>
            </a:r>
            <a:r>
              <a:rPr lang="en-IN" dirty="0">
                <a:solidFill>
                  <a:srgbClr val="595959"/>
                </a:solidFill>
              </a:rPr>
              <a:t> </a:t>
            </a:r>
            <a:r>
              <a:rPr lang="en-IN" dirty="0">
                <a:solidFill>
                  <a:srgbClr val="595959"/>
                </a:solidFill>
                <a:effectLst/>
              </a:rPr>
              <a:t>could negatively impact on customer satisfaction &amp; reduce the</a:t>
            </a:r>
            <a:r>
              <a:rPr lang="en-IN" dirty="0">
                <a:solidFill>
                  <a:srgbClr val="595959"/>
                </a:solidFill>
              </a:rPr>
              <a:t> </a:t>
            </a:r>
            <a:r>
              <a:rPr lang="en-IN" dirty="0">
                <a:solidFill>
                  <a:srgbClr val="595959"/>
                </a:solidFill>
                <a:effectLst/>
              </a:rPr>
              <a:t>likelihood.</a:t>
            </a:r>
          </a:p>
          <a:p>
            <a:pPr marL="285750" indent="-285750" algn="just">
              <a:lnSpc>
                <a:spcPct val="125000"/>
              </a:lnSpc>
              <a:buFont typeface="Wingdings" pitchFamily="2" charset="2"/>
              <a:buChar char="ü"/>
            </a:pPr>
            <a:r>
              <a:rPr lang="en-IN" sz="1800" dirty="0">
                <a:solidFill>
                  <a:srgbClr val="565656"/>
                </a:solidFill>
                <a:effectLst/>
                <a:latin typeface="Calibri" panose="020F0502020204030204" pitchFamily="34" charset="0"/>
              </a:rPr>
              <a:t>Competition: If competitors offer faster deliveries, this may impact your store. Customer might choose competitors over your store.</a:t>
            </a:r>
            <a:endParaRPr lang="en-IN" dirty="0">
              <a:effectLst/>
            </a:endParaRPr>
          </a:p>
        </p:txBody>
      </p:sp>
      <p:sp>
        <p:nvSpPr>
          <p:cNvPr id="8" name="Right Triangle 7">
            <a:extLst>
              <a:ext uri="{FF2B5EF4-FFF2-40B4-BE49-F238E27FC236}">
                <a16:creationId xmlns:a16="http://schemas.microsoft.com/office/drawing/2014/main" id="{C74CCF75-A86C-A4C2-14F4-F6A9C8DDB3D6}"/>
              </a:ext>
            </a:extLst>
          </p:cNvPr>
          <p:cNvSpPr/>
          <p:nvPr/>
        </p:nvSpPr>
        <p:spPr>
          <a:xfrm rot="2945304" flipV="1">
            <a:off x="-947712" y="6195492"/>
            <a:ext cx="1491722" cy="1510211"/>
          </a:xfrm>
          <a:prstGeom prst="rtTriangle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001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Graphic spid="4" grpId="0">
        <p:bldAsOne/>
      </p:bldGraphic>
      <p:bldP spid="5" grpId="0"/>
    </p:bldLst>
  </p:timing>
</p:sld>
</file>

<file path=ppt/theme/theme1.xml><?xml version="1.0" encoding="utf-8"?>
<a:theme xmlns:a="http://schemas.openxmlformats.org/drawingml/2006/main" name="Office Theme">
  <a:themeElements>
    <a:clrScheme name="00 Neomorph Dark">
      <a:dk1>
        <a:srgbClr val="10141A"/>
      </a:dk1>
      <a:lt1>
        <a:sysClr val="window" lastClr="FFFFFF"/>
      </a:lt1>
      <a:dk2>
        <a:srgbClr val="334257"/>
      </a:dk2>
      <a:lt2>
        <a:srgbClr val="242E3D"/>
      </a:lt2>
      <a:accent1>
        <a:srgbClr val="6E84A6"/>
      </a:accent1>
      <a:accent2>
        <a:srgbClr val="46B9D6"/>
      </a:accent2>
      <a:accent3>
        <a:srgbClr val="DD00FF"/>
      </a:accent3>
      <a:accent4>
        <a:srgbClr val="6600FF"/>
      </a:accent4>
      <a:accent5>
        <a:srgbClr val="84DAEC"/>
      </a:accent5>
      <a:accent6>
        <a:srgbClr val="685DE3"/>
      </a:accent6>
      <a:hlink>
        <a:srgbClr val="F33B48"/>
      </a:hlink>
      <a:folHlink>
        <a:srgbClr val="FFC0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7683</TotalTime>
  <Words>877</Words>
  <Application>Microsoft Office PowerPoint</Application>
  <PresentationFormat>Widescreen</PresentationFormat>
  <Paragraphs>120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9" baseType="lpstr">
      <vt:lpstr>Arial</vt:lpstr>
      <vt:lpstr>Arial Rounded MT Bold</vt:lpstr>
      <vt:lpstr>Calibri</vt:lpstr>
      <vt:lpstr>Calibri Light</vt:lpstr>
      <vt:lpstr>Montserrat</vt:lpstr>
      <vt:lpstr>PT Serif</vt:lpstr>
      <vt:lpstr>System Font Regular</vt:lpstr>
      <vt:lpstr>Telugu MN</vt:lpstr>
      <vt:lpstr>Wingdings</vt:lpstr>
      <vt:lpstr>Office Theme</vt:lpstr>
      <vt:lpstr>PowerPoint Presentation</vt:lpstr>
      <vt:lpstr>E-COMMERCE ANALYTICS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Алексей</dc:creator>
  <cp:lastModifiedBy>Talari Renuka</cp:lastModifiedBy>
  <cp:revision>339</cp:revision>
  <dcterms:created xsi:type="dcterms:W3CDTF">2020-10-28T14:52:31Z</dcterms:created>
  <dcterms:modified xsi:type="dcterms:W3CDTF">2025-01-06T13:13:36Z</dcterms:modified>
</cp:coreProperties>
</file>

<file path=docProps/thumbnail.jpeg>
</file>